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1" r:id="rId2"/>
    <p:sldId id="265" r:id="rId3"/>
    <p:sldId id="306" r:id="rId4"/>
    <p:sldId id="267" r:id="rId5"/>
    <p:sldId id="270" r:id="rId6"/>
    <p:sldId id="271" r:id="rId7"/>
    <p:sldId id="273" r:id="rId8"/>
    <p:sldId id="274" r:id="rId9"/>
    <p:sldId id="275" r:id="rId10"/>
    <p:sldId id="278" r:id="rId11"/>
    <p:sldId id="279" r:id="rId12"/>
    <p:sldId id="277" r:id="rId13"/>
    <p:sldId id="280" r:id="rId14"/>
    <p:sldId id="276" r:id="rId15"/>
    <p:sldId id="272" r:id="rId16"/>
    <p:sldId id="268" r:id="rId17"/>
    <p:sldId id="283" r:id="rId18"/>
    <p:sldId id="269" r:id="rId19"/>
    <p:sldId id="281" r:id="rId20"/>
    <p:sldId id="264" r:id="rId21"/>
    <p:sldId id="294" r:id="rId22"/>
    <p:sldId id="295" r:id="rId23"/>
    <p:sldId id="282" r:id="rId24"/>
    <p:sldId id="284" r:id="rId25"/>
    <p:sldId id="285" r:id="rId26"/>
    <p:sldId id="296" r:id="rId27"/>
    <p:sldId id="297" r:id="rId28"/>
    <p:sldId id="286" r:id="rId29"/>
    <p:sldId id="288" r:id="rId30"/>
    <p:sldId id="298" r:id="rId31"/>
    <p:sldId id="287" r:id="rId32"/>
    <p:sldId id="289" r:id="rId33"/>
    <p:sldId id="291" r:id="rId34"/>
    <p:sldId id="290" r:id="rId35"/>
    <p:sldId id="292" r:id="rId36"/>
    <p:sldId id="293" r:id="rId37"/>
    <p:sldId id="305" r:id="rId38"/>
    <p:sldId id="266" r:id="rId39"/>
    <p:sldId id="299" r:id="rId40"/>
    <p:sldId id="300" r:id="rId41"/>
    <p:sldId id="301" r:id="rId42"/>
    <p:sldId id="302" r:id="rId43"/>
    <p:sldId id="303" r:id="rId44"/>
    <p:sldId id="30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4B172-BF88-4521-BD4F-86EE25E4C0F6}" type="datetimeFigureOut">
              <a:rPr lang="en-GB" smtClean="0"/>
              <a:t>07/01/2018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99D4C-A242-4FF2-8C86-3C46A1DCC96C}" type="slidenum">
              <a:rPr lang="en-GB" smtClean="0"/>
              <a:t>‹#›</a:t>
            </a:fld>
            <a:endParaRPr lang="en-GB"/>
          </a:p>
        </p:txBody>
      </p:sp>
    </p:spTree>
    <p:extLst>
      <p:ext uri="{BB962C8B-B14F-4D97-AF65-F5344CB8AC3E}">
        <p14:creationId xmlns:p14="http://schemas.microsoft.com/office/powerpoint/2010/main" val="1517772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F99D4C-A242-4FF2-8C86-3C46A1DCC96C}" type="slidenum">
              <a:rPr lang="en-GB" smtClean="0"/>
              <a:t>34</a:t>
            </a:fld>
            <a:endParaRPr lang="en-GB"/>
          </a:p>
        </p:txBody>
      </p:sp>
    </p:spTree>
    <p:extLst>
      <p:ext uri="{BB962C8B-B14F-4D97-AF65-F5344CB8AC3E}">
        <p14:creationId xmlns:p14="http://schemas.microsoft.com/office/powerpoint/2010/main" val="2594923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07/01/2018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16827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07/01/2018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74433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07/01/2018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135643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F81AC9-307D-4DAB-942E-C61FE0153B74}" type="datetimeFigureOut">
              <a:rPr lang="en-GB" smtClean="0"/>
              <a:t>07/01/2018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67676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81AC9-307D-4DAB-942E-C61FE0153B74}" type="datetimeFigureOut">
              <a:rPr lang="en-GB" smtClean="0"/>
              <a:t>07/01/2018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108278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F81AC9-307D-4DAB-942E-C61FE0153B74}" type="datetimeFigureOut">
              <a:rPr lang="en-GB" smtClean="0"/>
              <a:t>07/01/2018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25795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F81AC9-307D-4DAB-942E-C61FE0153B74}" type="datetimeFigureOut">
              <a:rPr lang="en-GB" smtClean="0"/>
              <a:t>07/01/2018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189316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F81AC9-307D-4DAB-942E-C61FE0153B74}" type="datetimeFigureOut">
              <a:rPr lang="en-GB" smtClean="0"/>
              <a:t>07/01/2018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3735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81AC9-307D-4DAB-942E-C61FE0153B74}" type="datetimeFigureOut">
              <a:rPr lang="en-GB" smtClean="0"/>
              <a:t>07/01/2018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7589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81AC9-307D-4DAB-942E-C61FE0153B74}" type="datetimeFigureOut">
              <a:rPr lang="en-GB" smtClean="0"/>
              <a:t>07/01/2018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45787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F81AC9-307D-4DAB-942E-C61FE0153B74}" type="datetimeFigureOut">
              <a:rPr lang="en-GB" smtClean="0"/>
              <a:t>07/01/2018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03CE0-A0B8-4EC8-B2CF-5010C30848E8}" type="slidenum">
              <a:rPr lang="en-GB" smtClean="0"/>
              <a:t>‹#›</a:t>
            </a:fld>
            <a:endParaRPr lang="en-GB"/>
          </a:p>
        </p:txBody>
      </p:sp>
    </p:spTree>
    <p:extLst>
      <p:ext uri="{BB962C8B-B14F-4D97-AF65-F5344CB8AC3E}">
        <p14:creationId xmlns:p14="http://schemas.microsoft.com/office/powerpoint/2010/main" val="81476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81AC9-307D-4DAB-942E-C61FE0153B74}" type="datetimeFigureOut">
              <a:rPr lang="en-GB" smtClean="0"/>
              <a:t>07/01/2018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03CE0-A0B8-4EC8-B2CF-5010C30848E8}" type="slidenum">
              <a:rPr lang="en-GB" smtClean="0"/>
              <a:t>‹#›</a:t>
            </a:fld>
            <a:endParaRPr lang="en-GB"/>
          </a:p>
        </p:txBody>
      </p:sp>
    </p:spTree>
    <p:extLst>
      <p:ext uri="{BB962C8B-B14F-4D97-AF65-F5344CB8AC3E}">
        <p14:creationId xmlns:p14="http://schemas.microsoft.com/office/powerpoint/2010/main" val="60732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r.grimes@qub.ac.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gif"/><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gif"/><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gif"/></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60" y="1524000"/>
            <a:ext cx="8229600" cy="1143000"/>
          </a:xfrm>
        </p:spPr>
        <p:txBody>
          <a:bodyPr>
            <a:normAutofit fontScale="90000"/>
          </a:bodyPr>
          <a:lstStyle/>
          <a:p>
            <a:r>
              <a:rPr lang="en-GB" b="1" u="sng" dirty="0" smtClean="0"/>
              <a:t>Tumour Modelling Part I: An introduction to Cancer</a:t>
            </a:r>
            <a:endParaRPr lang="en-GB" b="1" u="sng" dirty="0"/>
          </a:p>
        </p:txBody>
      </p:sp>
      <p:sp>
        <p:nvSpPr>
          <p:cNvPr id="4" name="TextBox 3"/>
          <p:cNvSpPr txBox="1"/>
          <p:nvPr/>
        </p:nvSpPr>
        <p:spPr>
          <a:xfrm>
            <a:off x="3124200" y="2895600"/>
            <a:ext cx="5334000" cy="1477328"/>
          </a:xfrm>
          <a:prstGeom prst="rect">
            <a:avLst/>
          </a:prstGeom>
          <a:noFill/>
        </p:spPr>
        <p:txBody>
          <a:bodyPr wrap="square" rtlCol="0">
            <a:spAutoFit/>
          </a:bodyPr>
          <a:lstStyle/>
          <a:p>
            <a:r>
              <a:rPr lang="en-GB" i="1" dirty="0" err="1"/>
              <a:t>Dr.</a:t>
            </a:r>
            <a:r>
              <a:rPr lang="en-GB" i="1" dirty="0"/>
              <a:t> David Robert Grimes</a:t>
            </a:r>
          </a:p>
          <a:p>
            <a:endParaRPr lang="en-GB" dirty="0"/>
          </a:p>
          <a:p>
            <a:endParaRPr lang="en-GB" dirty="0"/>
          </a:p>
          <a:p>
            <a:r>
              <a:rPr lang="en-GB" dirty="0" smtClean="0"/>
              <a:t>E-mail: </a:t>
            </a:r>
            <a:r>
              <a:rPr lang="en-GB" dirty="0" smtClean="0">
                <a:hlinkClick r:id="rId2"/>
              </a:rPr>
              <a:t>d.r.grimes@qub.ac.uk</a:t>
            </a:r>
            <a:r>
              <a:rPr lang="en-GB" dirty="0" smtClean="0"/>
              <a:t> </a:t>
            </a:r>
            <a:endParaRPr lang="en-GB" dirty="0"/>
          </a:p>
          <a:p>
            <a:r>
              <a:rPr lang="en-GB" dirty="0"/>
              <a:t>Twitter: @</a:t>
            </a:r>
            <a:r>
              <a:rPr lang="en-GB" dirty="0" smtClean="0"/>
              <a:t>drg1985</a:t>
            </a:r>
            <a:endParaRPr lang="en-GB" dirty="0"/>
          </a:p>
        </p:txBody>
      </p:sp>
      <p:sp>
        <p:nvSpPr>
          <p:cNvPr id="6" name="AutoShape 2" descr="Image result for hoa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Image result for hoa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hoa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0" descr="Image result for medical clip ar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2" descr="Image result for medical clip ar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2286000" y="6172200"/>
            <a:ext cx="5867400" cy="369332"/>
          </a:xfrm>
          <a:prstGeom prst="rect">
            <a:avLst/>
          </a:prstGeom>
          <a:noFill/>
        </p:spPr>
        <p:txBody>
          <a:bodyPr wrap="square" rtlCol="0">
            <a:spAutoFit/>
          </a:bodyPr>
          <a:lstStyle/>
          <a:p>
            <a:r>
              <a:rPr lang="en-GB" b="1" i="1" dirty="0" smtClean="0"/>
              <a:t>Queen’s University Belfast, January 8</a:t>
            </a:r>
            <a:r>
              <a:rPr lang="en-GB" b="1" i="1" baseline="30000" dirty="0" smtClean="0"/>
              <a:t>th</a:t>
            </a:r>
            <a:r>
              <a:rPr lang="en-GB" b="1" i="1" dirty="0" smtClean="0"/>
              <a:t> 2018</a:t>
            </a:r>
            <a:endParaRPr lang="en-GB" b="1" i="1" dirty="0"/>
          </a:p>
        </p:txBody>
      </p:sp>
    </p:spTree>
    <p:extLst>
      <p:ext uri="{BB962C8B-B14F-4D97-AF65-F5344CB8AC3E}">
        <p14:creationId xmlns:p14="http://schemas.microsoft.com/office/powerpoint/2010/main" val="2859156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4573" y="927215"/>
            <a:ext cx="6096000" cy="1323439"/>
          </a:xfrm>
          <a:prstGeom prst="rect">
            <a:avLst/>
          </a:prstGeom>
        </p:spPr>
        <p:txBody>
          <a:bodyPr wrap="square">
            <a:spAutoFit/>
          </a:bodyPr>
          <a:lstStyle/>
          <a:p>
            <a:r>
              <a:rPr lang="en-GB" sz="2000" b="1" dirty="0" smtClean="0"/>
              <a:t>5</a:t>
            </a:r>
            <a:r>
              <a:rPr lang="en-GB" sz="2000" b="1" dirty="0"/>
              <a:t>. “Angiogenesis is the process by which new blood vessels are formed. Cancer cells appear to be able to </a:t>
            </a:r>
            <a:r>
              <a:rPr lang="en-GB" sz="2000" b="1" dirty="0" err="1"/>
              <a:t>kickstart</a:t>
            </a:r>
            <a:r>
              <a:rPr lang="en-GB" sz="2000" b="1" dirty="0"/>
              <a:t> this process, ensuring that such cells receive a continual supply of oxygen and other </a:t>
            </a:r>
            <a:r>
              <a:rPr lang="en-GB" sz="2000" b="1" dirty="0" smtClean="0"/>
              <a:t>nutrients.”</a:t>
            </a:r>
            <a:endParaRPr lang="en-GB" sz="2000" b="1" dirty="0"/>
          </a:p>
        </p:txBody>
      </p:sp>
      <p:sp>
        <p:nvSpPr>
          <p:cNvPr id="7" name="TextBox 6"/>
          <p:cNvSpPr txBox="1"/>
          <p:nvPr/>
        </p:nvSpPr>
        <p:spPr>
          <a:xfrm>
            <a:off x="383875" y="3429000"/>
            <a:ext cx="8458200" cy="2585323"/>
          </a:xfrm>
          <a:prstGeom prst="rect">
            <a:avLst/>
          </a:prstGeom>
          <a:noFill/>
        </p:spPr>
        <p:txBody>
          <a:bodyPr wrap="square" rtlCol="0">
            <a:spAutoFit/>
          </a:bodyPr>
          <a:lstStyle/>
          <a:p>
            <a:pPr marL="285750" indent="-285750">
              <a:buFont typeface="Arial" pitchFamily="34" charset="0"/>
              <a:buChar char="•"/>
            </a:pPr>
            <a:r>
              <a:rPr lang="en-GB" dirty="0" smtClean="0"/>
              <a:t>In healthy tissue, blood vessels are neatly ordered to supply oxygen and other nutrients to tissue. </a:t>
            </a:r>
          </a:p>
          <a:p>
            <a:pPr marL="285750" indent="-285750">
              <a:buFont typeface="Arial" pitchFamily="34" charset="0"/>
              <a:buChar char="•"/>
            </a:pPr>
            <a:endParaRPr lang="en-GB" dirty="0"/>
          </a:p>
          <a:p>
            <a:pPr marL="285750" indent="-285750">
              <a:buFont typeface="Arial" pitchFamily="34" charset="0"/>
              <a:buChar char="•"/>
            </a:pPr>
            <a:r>
              <a:rPr lang="en-GB" dirty="0" smtClean="0"/>
              <a:t>Cancer cells exploit the normal mechanisms to create new blood vessels. </a:t>
            </a:r>
          </a:p>
          <a:p>
            <a:endParaRPr lang="en-GB" dirty="0"/>
          </a:p>
          <a:p>
            <a:pPr marL="285750" indent="-285750">
              <a:buFont typeface="Arial" pitchFamily="34" charset="0"/>
              <a:buChar char="•"/>
            </a:pPr>
            <a:r>
              <a:rPr lang="en-GB" dirty="0" smtClean="0"/>
              <a:t>These are chaotic and poorly structured – there may be a lot of blood vessels in a tumour, but it tends to be poorly perfused. </a:t>
            </a:r>
          </a:p>
          <a:p>
            <a:pPr marL="285750" indent="-285750">
              <a:buFont typeface="Arial" pitchFamily="34" charset="0"/>
              <a:buChar char="•"/>
            </a:pPr>
            <a:endParaRPr lang="en-GB" dirty="0"/>
          </a:p>
          <a:p>
            <a:pPr marL="285750" indent="-285750">
              <a:buFont typeface="Arial" pitchFamily="34" charset="0"/>
              <a:buChar char="•"/>
            </a:pPr>
            <a:r>
              <a:rPr lang="en-GB" dirty="0" smtClean="0"/>
              <a:t>This leads to regions of severely hypoxic tissue – an issue we will return to later.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7" y="331634"/>
            <a:ext cx="267275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376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18758" y="1143000"/>
            <a:ext cx="6096000" cy="1015663"/>
          </a:xfrm>
          <a:prstGeom prst="rect">
            <a:avLst/>
          </a:prstGeom>
        </p:spPr>
        <p:txBody>
          <a:bodyPr wrap="square">
            <a:spAutoFit/>
          </a:bodyPr>
          <a:lstStyle/>
          <a:p>
            <a:r>
              <a:rPr lang="en-GB" sz="2000" b="1" dirty="0" smtClean="0"/>
              <a:t>6</a:t>
            </a:r>
            <a:r>
              <a:rPr lang="en-GB" sz="2000" b="1" dirty="0"/>
              <a:t>. “Cancer cells can break away from their site or organ of origin to invade surrounding tissue and spread (metastasize) to distant body parts</a:t>
            </a:r>
            <a:r>
              <a:rPr lang="en-GB" sz="2000" b="1" dirty="0" smtClean="0"/>
              <a:t>.”</a:t>
            </a:r>
            <a:endParaRPr lang="en-GB" sz="2000" b="1" dirty="0"/>
          </a:p>
        </p:txBody>
      </p:sp>
      <p:sp>
        <p:nvSpPr>
          <p:cNvPr id="7" name="TextBox 6"/>
          <p:cNvSpPr txBox="1"/>
          <p:nvPr/>
        </p:nvSpPr>
        <p:spPr>
          <a:xfrm>
            <a:off x="356558" y="3644660"/>
            <a:ext cx="8458200" cy="2031325"/>
          </a:xfrm>
          <a:prstGeom prst="rect">
            <a:avLst/>
          </a:prstGeom>
          <a:noFill/>
        </p:spPr>
        <p:txBody>
          <a:bodyPr wrap="square" rtlCol="0">
            <a:spAutoFit/>
          </a:bodyPr>
          <a:lstStyle/>
          <a:p>
            <a:pPr marL="285750" indent="-285750">
              <a:buFont typeface="Arial" pitchFamily="34" charset="0"/>
              <a:buChar char="•"/>
            </a:pPr>
            <a:r>
              <a:rPr lang="en-GB" dirty="0" smtClean="0"/>
              <a:t>This is perhaps the most distinctive property of cancer, and distinguishes between benign and malignant tumours. </a:t>
            </a:r>
          </a:p>
          <a:p>
            <a:pPr marL="285750" indent="-285750">
              <a:buFont typeface="Arial" pitchFamily="34" charset="0"/>
              <a:buChar char="•"/>
            </a:pPr>
            <a:endParaRPr lang="en-GB" dirty="0"/>
          </a:p>
          <a:p>
            <a:pPr marL="285750" indent="-285750">
              <a:buFont typeface="Arial" pitchFamily="34" charset="0"/>
              <a:buChar char="•"/>
            </a:pPr>
            <a:r>
              <a:rPr lang="en-GB" dirty="0" smtClean="0"/>
              <a:t>Cancer cells can invade other tissues – locally initially, and eventually, they can evolve to survive far from their site of origin. </a:t>
            </a:r>
          </a:p>
          <a:p>
            <a:endParaRPr lang="en-GB" dirty="0"/>
          </a:p>
          <a:p>
            <a:pPr marL="285750" indent="-285750">
              <a:buFont typeface="Arial" pitchFamily="34" charset="0"/>
              <a:buChar char="•"/>
            </a:pPr>
            <a:r>
              <a:rPr lang="en-GB" dirty="0" smtClean="0"/>
              <a:t>This is perhaps the most dangerous property of cancer too. </a:t>
            </a:r>
            <a:endParaRPr lang="en-GB"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90" y="5751"/>
            <a:ext cx="263546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167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2133600"/>
            <a:ext cx="631507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04800"/>
            <a:ext cx="7315200" cy="369332"/>
          </a:xfrm>
          <a:prstGeom prst="rect">
            <a:avLst/>
          </a:prstGeom>
          <a:noFill/>
        </p:spPr>
        <p:txBody>
          <a:bodyPr wrap="square" rtlCol="0">
            <a:spAutoFit/>
          </a:bodyPr>
          <a:lstStyle/>
          <a:p>
            <a:r>
              <a:rPr lang="en-GB" dirty="0" smtClean="0"/>
              <a:t>…the Wikipedia page offers some nice analogies for these properties! </a:t>
            </a:r>
            <a:endParaRPr lang="en-GB" dirty="0"/>
          </a:p>
        </p:txBody>
      </p:sp>
      <p:sp>
        <p:nvSpPr>
          <p:cNvPr id="6" name="TextBox 5"/>
          <p:cNvSpPr txBox="1"/>
          <p:nvPr/>
        </p:nvSpPr>
        <p:spPr>
          <a:xfrm>
            <a:off x="1676400" y="6324600"/>
            <a:ext cx="7315200" cy="369332"/>
          </a:xfrm>
          <a:prstGeom prst="rect">
            <a:avLst/>
          </a:prstGeom>
          <a:noFill/>
        </p:spPr>
        <p:txBody>
          <a:bodyPr wrap="square" rtlCol="0">
            <a:spAutoFit/>
          </a:bodyPr>
          <a:lstStyle/>
          <a:p>
            <a:r>
              <a:rPr lang="en-GB" dirty="0" smtClean="0"/>
              <a:t>…in 2010, </a:t>
            </a:r>
            <a:r>
              <a:rPr lang="en-GB" dirty="0" err="1" smtClean="0"/>
              <a:t>Hanahan</a:t>
            </a:r>
            <a:r>
              <a:rPr lang="en-GB" dirty="0" smtClean="0"/>
              <a:t> and Weinberg offered some further hallmarks…. </a:t>
            </a:r>
            <a:endParaRPr lang="en-GB" dirty="0"/>
          </a:p>
        </p:txBody>
      </p:sp>
      <p:sp>
        <p:nvSpPr>
          <p:cNvPr id="2" name="TextBox 1"/>
          <p:cNvSpPr txBox="1"/>
          <p:nvPr/>
        </p:nvSpPr>
        <p:spPr>
          <a:xfrm>
            <a:off x="1371600" y="4356874"/>
            <a:ext cx="4572000" cy="246221"/>
          </a:xfrm>
          <a:prstGeom prst="rect">
            <a:avLst/>
          </a:prstGeom>
          <a:noFill/>
        </p:spPr>
        <p:txBody>
          <a:bodyPr wrap="square" rtlCol="0">
            <a:spAutoFit/>
          </a:bodyPr>
          <a:lstStyle/>
          <a:p>
            <a:r>
              <a:rPr lang="en-GB" sz="1000" i="1" dirty="0" smtClean="0"/>
              <a:t>Wikipedia “The Hallmarks of Cancer” (accessed January 2018)</a:t>
            </a:r>
            <a:endParaRPr lang="en-GB" sz="1000" i="1" dirty="0"/>
          </a:p>
        </p:txBody>
      </p:sp>
    </p:spTree>
    <p:extLst>
      <p:ext uri="{BB962C8B-B14F-4D97-AF65-F5344CB8AC3E}">
        <p14:creationId xmlns:p14="http://schemas.microsoft.com/office/powerpoint/2010/main" val="1897911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nanostring.com/application/files/9714/9020/3499/hallmarks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6481844"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5934670"/>
            <a:ext cx="8610600" cy="923330"/>
          </a:xfrm>
          <a:prstGeom prst="rect">
            <a:avLst/>
          </a:prstGeom>
        </p:spPr>
        <p:txBody>
          <a:bodyPr wrap="square">
            <a:spAutoFit/>
          </a:bodyPr>
          <a:lstStyle/>
          <a:p>
            <a:r>
              <a:rPr lang="en-GB" dirty="0" smtClean="0"/>
              <a:t>The hallmarks "Deregulated metabolism", "Immune system evasion", "Genomic instability" and "inflammation" were added in 2010. We will comment on them briefly here, but for our purposes the 6 major hallmarks should suffice for these lectures…</a:t>
            </a:r>
            <a:endParaRPr lang="en-GB" dirty="0"/>
          </a:p>
        </p:txBody>
      </p:sp>
    </p:spTree>
    <p:extLst>
      <p:ext uri="{BB962C8B-B14F-4D97-AF65-F5344CB8AC3E}">
        <p14:creationId xmlns:p14="http://schemas.microsoft.com/office/powerpoint/2010/main" val="2878755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zombie ho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673456"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268" y="152400"/>
            <a:ext cx="7315200" cy="646331"/>
          </a:xfrm>
          <a:prstGeom prst="rect">
            <a:avLst/>
          </a:prstGeom>
          <a:noFill/>
        </p:spPr>
        <p:txBody>
          <a:bodyPr wrap="square" rtlCol="0">
            <a:spAutoFit/>
          </a:bodyPr>
          <a:lstStyle/>
          <a:p>
            <a:r>
              <a:rPr lang="en-GB" dirty="0" smtClean="0"/>
              <a:t>…Effectively immortal, eager to spread, and deaf to the protestations of others, Cancer cells are a little like a Zombie hoard!  </a:t>
            </a:r>
            <a:endParaRPr lang="en-GB" dirty="0"/>
          </a:p>
        </p:txBody>
      </p:sp>
    </p:spTree>
    <p:extLst>
      <p:ext uri="{BB962C8B-B14F-4D97-AF65-F5344CB8AC3E}">
        <p14:creationId xmlns:p14="http://schemas.microsoft.com/office/powerpoint/2010/main" val="3850192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8"/>
            <a:ext cx="8229600" cy="1143000"/>
          </a:xfrm>
        </p:spPr>
        <p:txBody>
          <a:bodyPr/>
          <a:lstStyle/>
          <a:p>
            <a:r>
              <a:rPr lang="en-GB" dirty="0" smtClean="0"/>
              <a:t>Cancer incidence</a:t>
            </a:r>
            <a:endParaRPr lang="en-GB"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18558"/>
            <a:ext cx="680047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6466568"/>
            <a:ext cx="4267200" cy="246221"/>
          </a:xfrm>
          <a:prstGeom prst="rect">
            <a:avLst/>
          </a:prstGeom>
          <a:noFill/>
        </p:spPr>
        <p:txBody>
          <a:bodyPr wrap="square" rtlCol="0">
            <a:spAutoFit/>
          </a:bodyPr>
          <a:lstStyle/>
          <a:p>
            <a:r>
              <a:rPr lang="en-GB" sz="1000" i="1" dirty="0" smtClean="0"/>
              <a:t>Taken from Cancer.gov</a:t>
            </a:r>
            <a:endParaRPr lang="en-GB" sz="1000" i="1" dirty="0"/>
          </a:p>
        </p:txBody>
      </p:sp>
    </p:spTree>
    <p:extLst>
      <p:ext uri="{BB962C8B-B14F-4D97-AF65-F5344CB8AC3E}">
        <p14:creationId xmlns:p14="http://schemas.microsoft.com/office/powerpoint/2010/main" val="2200531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ppocr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57200"/>
            <a:ext cx="2383986"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74921" y="3524025"/>
            <a:ext cx="2590800" cy="861774"/>
          </a:xfrm>
          <a:prstGeom prst="rect">
            <a:avLst/>
          </a:prstGeom>
          <a:noFill/>
        </p:spPr>
        <p:txBody>
          <a:bodyPr wrap="square" rtlCol="0">
            <a:spAutoFit/>
          </a:bodyPr>
          <a:lstStyle/>
          <a:p>
            <a:pPr algn="ctr"/>
            <a:r>
              <a:rPr lang="en-GB" sz="1600" dirty="0"/>
              <a:t>Observation by Hippocrates : crab-like protrusions </a:t>
            </a:r>
          </a:p>
          <a:p>
            <a:endParaRPr lang="en-GB" dirty="0"/>
          </a:p>
        </p:txBody>
      </p:sp>
      <p:pic>
        <p:nvPicPr>
          <p:cNvPr id="6" name="Picture 2" descr="https://upload.wikimedia.org/wikipedia/commons/thumb/b/b4/Edwin_Smith_Papyrus_v2.jpg/1280px-Edwin_Smith_Papyrus_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50770"/>
            <a:ext cx="5855898" cy="51769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5941" y="6055738"/>
            <a:ext cx="5334000" cy="369332"/>
          </a:xfrm>
          <a:prstGeom prst="rect">
            <a:avLst/>
          </a:prstGeom>
          <a:noFill/>
        </p:spPr>
        <p:txBody>
          <a:bodyPr wrap="square" rtlCol="0">
            <a:spAutoFit/>
          </a:bodyPr>
          <a:lstStyle/>
          <a:p>
            <a:r>
              <a:rPr lang="en-GB" dirty="0"/>
              <a:t>Edwin Smith Papyrus (about 3600 years old)</a:t>
            </a:r>
          </a:p>
        </p:txBody>
      </p:sp>
      <p:pic>
        <p:nvPicPr>
          <p:cNvPr id="2052" name="Picture 4" descr="https://upload.wikimedia.org/wikipedia/commons/a/af/Clara_Jacobi-Tum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9941" y="4191000"/>
            <a:ext cx="2808873" cy="17390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00800" y="6046468"/>
            <a:ext cx="2590800" cy="615553"/>
          </a:xfrm>
          <a:prstGeom prst="rect">
            <a:avLst/>
          </a:prstGeom>
          <a:noFill/>
        </p:spPr>
        <p:txBody>
          <a:bodyPr wrap="square" rtlCol="0">
            <a:spAutoFit/>
          </a:bodyPr>
          <a:lstStyle/>
          <a:p>
            <a:pPr algn="ctr"/>
            <a:r>
              <a:rPr lang="en-GB" sz="1600" dirty="0"/>
              <a:t>Tumour removal - 1689</a:t>
            </a:r>
          </a:p>
          <a:p>
            <a:endParaRPr lang="en-GB" dirty="0"/>
          </a:p>
        </p:txBody>
      </p:sp>
      <p:sp>
        <p:nvSpPr>
          <p:cNvPr id="8" name="Rectangle 7"/>
          <p:cNvSpPr/>
          <p:nvPr/>
        </p:nvSpPr>
        <p:spPr>
          <a:xfrm>
            <a:off x="378350" y="255657"/>
            <a:ext cx="604114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Cancer is not a new illness..</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6929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10535" y="6488668"/>
            <a:ext cx="4040081" cy="369332"/>
          </a:xfrm>
          <a:prstGeom prst="rect">
            <a:avLst/>
          </a:prstGeom>
          <a:noFill/>
        </p:spPr>
        <p:txBody>
          <a:bodyPr wrap="none" lIns="91440" tIns="45720" rIns="91440" bIns="45720">
            <a:spAutoFit/>
          </a:bodyPr>
          <a:lstStyle/>
          <a:p>
            <a:pPr algn="ct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 have rates gone up, and why?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8873715" cy="607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6591983"/>
            <a:ext cx="4267200" cy="246221"/>
          </a:xfrm>
          <a:prstGeom prst="rect">
            <a:avLst/>
          </a:prstGeom>
          <a:noFill/>
        </p:spPr>
        <p:txBody>
          <a:bodyPr wrap="square" rtlCol="0">
            <a:spAutoFit/>
          </a:bodyPr>
          <a:lstStyle/>
          <a:p>
            <a:r>
              <a:rPr lang="en-GB" sz="1000" i="1" dirty="0" smtClean="0"/>
              <a:t>Image courtesy of Prof. Mike Partridge (Taken in London C. 1908)  </a:t>
            </a:r>
            <a:endParaRPr lang="en-GB" sz="1000" i="1" dirty="0"/>
          </a:p>
        </p:txBody>
      </p:sp>
    </p:spTree>
    <p:extLst>
      <p:ext uri="{BB962C8B-B14F-4D97-AF65-F5344CB8AC3E}">
        <p14:creationId xmlns:p14="http://schemas.microsoft.com/office/powerpoint/2010/main" val="174541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historytoday.com/sites/default/files/features/blackdeath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8610"/>
            <a:ext cx="3886200" cy="31099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holera 19th cent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14800"/>
            <a:ext cx="359391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plag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3962400"/>
            <a:ext cx="5029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uberculosis patients 19th cent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603051"/>
            <a:ext cx="3810000" cy="30060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89" y="7189"/>
            <a:ext cx="4954498"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….yes, MAINLY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BECAUSE WE HAVE LESS OF THIS…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830073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Cancer causes</a:t>
            </a:r>
            <a:endParaRPr lang="en-GB" dirty="0"/>
          </a:p>
        </p:txBody>
      </p:sp>
      <p:sp>
        <p:nvSpPr>
          <p:cNvPr id="3" name="Content Placeholder 2"/>
          <p:cNvSpPr>
            <a:spLocks noGrp="1"/>
          </p:cNvSpPr>
          <p:nvPr>
            <p:ph idx="1"/>
          </p:nvPr>
        </p:nvSpPr>
        <p:spPr/>
        <p:txBody>
          <a:bodyPr>
            <a:normAutofit/>
          </a:bodyPr>
          <a:lstStyle/>
          <a:p>
            <a:r>
              <a:rPr lang="en-GB" sz="1800" dirty="0" smtClean="0"/>
              <a:t>Cancer doesn’t arise in isolation – it evolves from a series of mutations, induced by DNA damage, or arising from replication errors, or cellular insult.</a:t>
            </a:r>
          </a:p>
          <a:p>
            <a:endParaRPr lang="en-GB" sz="1800" dirty="0"/>
          </a:p>
          <a:p>
            <a:r>
              <a:rPr lang="en-GB" sz="1800" dirty="0" smtClean="0"/>
              <a:t>We have also evolved many mechanisms for DNA repair and tumour avoidance, and these are remarkably effective. </a:t>
            </a:r>
          </a:p>
          <a:p>
            <a:endParaRPr lang="en-GB" sz="1800" dirty="0"/>
          </a:p>
          <a:p>
            <a:r>
              <a:rPr lang="en-GB" sz="1800" dirty="0" smtClean="0"/>
              <a:t>With time and repeated damage however, cells can acquire enough mutations to become cancerous. </a:t>
            </a:r>
            <a:endParaRPr lang="en-GB" sz="1800" dirty="0"/>
          </a:p>
        </p:txBody>
      </p:sp>
    </p:spTree>
    <p:extLst>
      <p:ext uri="{BB962C8B-B14F-4D97-AF65-F5344CB8AC3E}">
        <p14:creationId xmlns:p14="http://schemas.microsoft.com/office/powerpoint/2010/main" val="2631152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What is Cancer? </a:t>
            </a:r>
            <a:endParaRPr lang="en-GB" u="sng" dirty="0"/>
          </a:p>
        </p:txBody>
      </p:sp>
      <p:sp>
        <p:nvSpPr>
          <p:cNvPr id="3" name="Content Placeholder 2"/>
          <p:cNvSpPr>
            <a:spLocks noGrp="1"/>
          </p:cNvSpPr>
          <p:nvPr>
            <p:ph idx="1"/>
          </p:nvPr>
        </p:nvSpPr>
        <p:spPr>
          <a:xfrm>
            <a:off x="152400" y="1295400"/>
            <a:ext cx="5105400" cy="4525963"/>
          </a:xfrm>
        </p:spPr>
        <p:txBody>
          <a:bodyPr>
            <a:normAutofit/>
          </a:bodyPr>
          <a:lstStyle/>
          <a:p>
            <a:r>
              <a:rPr lang="en-GB" sz="1800" dirty="0" smtClean="0"/>
              <a:t>Cancer is the name given to an entire family of disease, characterised by abnormal cell division and spreading.</a:t>
            </a:r>
          </a:p>
          <a:p>
            <a:endParaRPr lang="en-GB" sz="1800" dirty="0"/>
          </a:p>
          <a:p>
            <a:r>
              <a:rPr lang="en-GB" sz="1800" dirty="0" smtClean="0"/>
              <a:t>There are over 200 known cancer types, all of which have various properties, with widely varying prognosis and treatment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721" y="1143000"/>
            <a:ext cx="3835879" cy="275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473127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419600" y="4495800"/>
            <a:ext cx="5105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i="1" dirty="0" smtClean="0"/>
              <a:t>But what properties </a:t>
            </a:r>
          </a:p>
          <a:p>
            <a:pPr marL="0" indent="0" algn="ctr">
              <a:buNone/>
            </a:pPr>
            <a:r>
              <a:rPr lang="en-GB" sz="2400" i="1" dirty="0" smtClean="0"/>
              <a:t>define cancer? </a:t>
            </a:r>
          </a:p>
          <a:p>
            <a:pPr marL="0" indent="0" algn="ctr">
              <a:buNone/>
            </a:pPr>
            <a:r>
              <a:rPr lang="en-GB" sz="2400" i="1" dirty="0" smtClean="0"/>
              <a:t>How does it differ</a:t>
            </a:r>
          </a:p>
          <a:p>
            <a:pPr marL="0" indent="0" algn="ctr">
              <a:buNone/>
            </a:pPr>
            <a:r>
              <a:rPr lang="en-GB" sz="2400" i="1" dirty="0" smtClean="0"/>
              <a:t> from healthy tissue?  </a:t>
            </a:r>
          </a:p>
        </p:txBody>
      </p:sp>
    </p:spTree>
    <p:extLst>
      <p:ext uri="{BB962C8B-B14F-4D97-AF65-F5344CB8AC3E}">
        <p14:creationId xmlns:p14="http://schemas.microsoft.com/office/powerpoint/2010/main" val="973119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sz="3600" u="sng" dirty="0"/>
              <a:t>The causes of cancer – a rogue’s gallery </a:t>
            </a:r>
          </a:p>
        </p:txBody>
      </p:sp>
      <p:sp>
        <p:nvSpPr>
          <p:cNvPr id="3" name="Content Placeholder 2"/>
          <p:cNvSpPr>
            <a:spLocks noGrp="1"/>
          </p:cNvSpPr>
          <p:nvPr>
            <p:ph idx="1"/>
          </p:nvPr>
        </p:nvSpPr>
        <p:spPr>
          <a:xfrm>
            <a:off x="152400" y="914400"/>
            <a:ext cx="8229600" cy="4525963"/>
          </a:xfrm>
        </p:spPr>
        <p:txBody>
          <a:bodyPr>
            <a:normAutofit/>
          </a:bodyPr>
          <a:lstStyle/>
          <a:p>
            <a:r>
              <a:rPr lang="en-GB" sz="1800" dirty="0"/>
              <a:t>Cancer is an emotive subject, and an inherently complex family of illnesses.</a:t>
            </a:r>
          </a:p>
          <a:p>
            <a:r>
              <a:rPr lang="en-GB" sz="1800" dirty="0"/>
              <a:t>Whilst we can take very pro-active steps to reduce our chances of having cancer, there is still a stochastic element to the illness. </a:t>
            </a:r>
          </a:p>
          <a:p>
            <a:r>
              <a:rPr lang="en-GB" sz="1800" dirty="0"/>
              <a:t>We known of many factors that modulate our risk….. </a:t>
            </a:r>
          </a:p>
        </p:txBody>
      </p:sp>
      <p:pic>
        <p:nvPicPr>
          <p:cNvPr id="5122" name="Picture 2" descr="Image result for ionizing radi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4191000"/>
            <a:ext cx="16542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mo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14" y="2544332"/>
            <a:ext cx="2362200" cy="176933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sun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670" y="2362199"/>
            <a:ext cx="21336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obe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507" y="4588275"/>
            <a:ext cx="2313214"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hp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613" y="4495800"/>
            <a:ext cx="2036881" cy="148698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ge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8196" y="2806001"/>
            <a:ext cx="23015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mage result for alcoh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995" y="4248689"/>
            <a:ext cx="1981200" cy="19812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30910" y="6488668"/>
            <a:ext cx="4905061"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….cancer has a large stochastic element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583410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3810000" cy="4525963"/>
          </a:xfrm>
        </p:spPr>
        <p:txBody>
          <a:bodyPr>
            <a:normAutofit lnSpcReduction="10000"/>
          </a:bodyPr>
          <a:lstStyle/>
          <a:p>
            <a:r>
              <a:rPr lang="en-GB" sz="1800" b="1" dirty="0" smtClean="0"/>
              <a:t>G1 (gap 1) </a:t>
            </a:r>
            <a:r>
              <a:rPr lang="en-GB" sz="1800" dirty="0"/>
              <a:t>- Cells increase in size, G1 checkpoint control mechanism readies cell for DNA synthesis</a:t>
            </a:r>
            <a:r>
              <a:rPr lang="en-GB" sz="1800" dirty="0" smtClean="0"/>
              <a:t>.</a:t>
            </a:r>
          </a:p>
          <a:p>
            <a:pPr marL="0" indent="0">
              <a:buNone/>
            </a:pPr>
            <a:endParaRPr lang="en-GB" sz="1800" dirty="0" smtClean="0"/>
          </a:p>
          <a:p>
            <a:r>
              <a:rPr lang="en-GB" sz="1800" b="1" dirty="0" smtClean="0"/>
              <a:t>S (synthesis) </a:t>
            </a:r>
            <a:r>
              <a:rPr lang="en-GB" sz="1800" dirty="0" smtClean="0"/>
              <a:t>– DNA replicated.</a:t>
            </a:r>
          </a:p>
          <a:p>
            <a:pPr marL="0" indent="0">
              <a:buNone/>
            </a:pPr>
            <a:r>
              <a:rPr lang="en-GB" sz="1800" dirty="0" smtClean="0"/>
              <a:t> </a:t>
            </a:r>
          </a:p>
          <a:p>
            <a:r>
              <a:rPr lang="en-GB" sz="1800" b="1" dirty="0" smtClean="0"/>
              <a:t>G2 (gap 2) </a:t>
            </a:r>
            <a:r>
              <a:rPr lang="en-GB" sz="1800" dirty="0" smtClean="0"/>
              <a:t>- Cell </a:t>
            </a:r>
            <a:r>
              <a:rPr lang="en-GB" sz="1800" dirty="0"/>
              <a:t>continue to grow, G2 checkpoint control mechanism readies cells for </a:t>
            </a:r>
            <a:r>
              <a:rPr lang="en-GB" sz="1800" dirty="0" smtClean="0"/>
              <a:t>M-phase. </a:t>
            </a:r>
          </a:p>
          <a:p>
            <a:pPr marL="0" indent="0">
              <a:buNone/>
            </a:pPr>
            <a:endParaRPr lang="en-GB" sz="1800" dirty="0" smtClean="0"/>
          </a:p>
          <a:p>
            <a:r>
              <a:rPr lang="en-GB" sz="1800" b="1" dirty="0"/>
              <a:t>M (mitosis) </a:t>
            </a:r>
            <a:r>
              <a:rPr lang="en-GB" sz="1800" dirty="0"/>
              <a:t>-  orderly division into two daughter cells</a:t>
            </a:r>
            <a:r>
              <a:rPr lang="en-GB" sz="1800" dirty="0" smtClean="0"/>
              <a:t>.</a:t>
            </a:r>
          </a:p>
          <a:p>
            <a:pPr marL="0" indent="0">
              <a:buNone/>
            </a:pPr>
            <a:endParaRPr lang="en-GB" sz="1800" dirty="0" smtClean="0"/>
          </a:p>
          <a:p>
            <a:r>
              <a:rPr lang="en-GB" sz="1800" b="1" dirty="0" smtClean="0"/>
              <a:t>G0 (gap 0) </a:t>
            </a:r>
            <a:r>
              <a:rPr lang="en-GB" sz="1800" dirty="0" smtClean="0"/>
              <a:t>- Cell leaves cycle and stops </a:t>
            </a:r>
            <a:r>
              <a:rPr lang="en-GB" sz="1800" dirty="0"/>
              <a:t>dividing (quiescence).</a:t>
            </a:r>
            <a:endParaRPr lang="en-GB" sz="1800" dirty="0" smtClean="0"/>
          </a:p>
          <a:p>
            <a:endParaRPr lang="en-GB" sz="1800" dirty="0" smtClean="0"/>
          </a:p>
          <a:p>
            <a:endParaRPr lang="en-GB" sz="1800" dirty="0"/>
          </a:p>
        </p:txBody>
      </p:sp>
      <p:pic>
        <p:nvPicPr>
          <p:cNvPr id="6146" name="Picture 2" descr="http://mrrittner.weebly.com/uploads/1/3/7/1/13714989/677285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860" y="533400"/>
            <a:ext cx="5029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9200" y="76200"/>
            <a:ext cx="8229600" cy="1143000"/>
          </a:xfrm>
        </p:spPr>
        <p:txBody>
          <a:bodyPr/>
          <a:lstStyle/>
          <a:p>
            <a:r>
              <a:rPr lang="en-GB" u="sng" dirty="0" smtClean="0"/>
              <a:t>The cell cycle</a:t>
            </a:r>
            <a:endParaRPr lang="en-GB" u="sng" dirty="0"/>
          </a:p>
        </p:txBody>
      </p:sp>
    </p:spTree>
    <p:extLst>
      <p:ext uri="{BB962C8B-B14F-4D97-AF65-F5344CB8AC3E}">
        <p14:creationId xmlns:p14="http://schemas.microsoft.com/office/powerpoint/2010/main" val="2904944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upload.wikimedia.org/wikipedia/commons/a/a4/Normal_Cell_Life_Cy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566"/>
            <a:ext cx="85344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6200"/>
            <a:ext cx="2794959" cy="262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6466568"/>
            <a:ext cx="4267200" cy="246221"/>
          </a:xfrm>
          <a:prstGeom prst="rect">
            <a:avLst/>
          </a:prstGeom>
          <a:noFill/>
        </p:spPr>
        <p:txBody>
          <a:bodyPr wrap="square" rtlCol="0">
            <a:spAutoFit/>
          </a:bodyPr>
          <a:lstStyle/>
          <a:p>
            <a:r>
              <a:rPr lang="en-GB" sz="1000" i="1" dirty="0"/>
              <a:t>Wikimedia commons - Normal Cell Life Cycle.png (2016, </a:t>
            </a:r>
            <a:r>
              <a:rPr lang="en-GB" sz="1000" i="1" dirty="0" err="1"/>
              <a:t>BruceBlaus</a:t>
            </a:r>
            <a:r>
              <a:rPr lang="en-GB" sz="1000" i="1" dirty="0"/>
              <a:t>)</a:t>
            </a:r>
          </a:p>
        </p:txBody>
      </p:sp>
      <p:sp>
        <p:nvSpPr>
          <p:cNvPr id="6" name="TextBox 5"/>
          <p:cNvSpPr txBox="1"/>
          <p:nvPr/>
        </p:nvSpPr>
        <p:spPr>
          <a:xfrm>
            <a:off x="6258464" y="2719840"/>
            <a:ext cx="2819400" cy="400110"/>
          </a:xfrm>
          <a:prstGeom prst="rect">
            <a:avLst/>
          </a:prstGeom>
          <a:noFill/>
        </p:spPr>
        <p:txBody>
          <a:bodyPr wrap="square" rtlCol="0">
            <a:spAutoFit/>
          </a:bodyPr>
          <a:lstStyle/>
          <a:p>
            <a:r>
              <a:rPr lang="en-GB" sz="1000" i="1" dirty="0" smtClean="0"/>
              <a:t>Grimes et al 2016, </a:t>
            </a:r>
            <a:r>
              <a:rPr lang="en-GB" sz="1000" i="1" dirty="0"/>
              <a:t>doi:10.1371/journal. pone.0153692</a:t>
            </a:r>
          </a:p>
        </p:txBody>
      </p:sp>
    </p:spTree>
    <p:extLst>
      <p:ext uri="{BB962C8B-B14F-4D97-AF65-F5344CB8AC3E}">
        <p14:creationId xmlns:p14="http://schemas.microsoft.com/office/powerpoint/2010/main" val="420899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The tumour microenvironment</a:t>
            </a:r>
            <a:endParaRPr lang="en-GB" u="sng" dirty="0"/>
          </a:p>
        </p:txBody>
      </p:sp>
      <p:sp>
        <p:nvSpPr>
          <p:cNvPr id="3" name="Content Placeholder 2"/>
          <p:cNvSpPr>
            <a:spLocks noGrp="1"/>
          </p:cNvSpPr>
          <p:nvPr>
            <p:ph idx="1"/>
          </p:nvPr>
        </p:nvSpPr>
        <p:spPr>
          <a:xfrm>
            <a:off x="457200" y="1676400"/>
            <a:ext cx="8229600" cy="4525963"/>
          </a:xfrm>
        </p:spPr>
        <p:txBody>
          <a:bodyPr/>
          <a:lstStyle/>
          <a:p>
            <a:r>
              <a:rPr lang="en-GB" dirty="0" smtClean="0"/>
              <a:t>Tumour cells do not (generally) grow in isolation – they exist as part of a complex ecosystem. </a:t>
            </a:r>
          </a:p>
          <a:p>
            <a:endParaRPr lang="en-GB" dirty="0"/>
          </a:p>
          <a:p>
            <a:r>
              <a:rPr lang="en-GB" dirty="0" smtClean="0"/>
              <a:t>Cells also require nutrients to thrive, and we shall look at this in some detail. </a:t>
            </a:r>
            <a:endParaRPr lang="en-GB" dirty="0"/>
          </a:p>
        </p:txBody>
      </p:sp>
    </p:spTree>
    <p:extLst>
      <p:ext uri="{BB962C8B-B14F-4D97-AF65-F5344CB8AC3E}">
        <p14:creationId xmlns:p14="http://schemas.microsoft.com/office/powerpoint/2010/main" val="548595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cs.biologists.org/content/joces/125/23/5591/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7"/>
            <a:ext cx="9144000" cy="688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026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Glucose in tumours</a:t>
            </a:r>
            <a:endParaRPr lang="en-GB" u="sng" dirty="0"/>
          </a:p>
        </p:txBody>
      </p:sp>
      <p:sp>
        <p:nvSpPr>
          <p:cNvPr id="3" name="Content Placeholder 2"/>
          <p:cNvSpPr>
            <a:spLocks noGrp="1"/>
          </p:cNvSpPr>
          <p:nvPr>
            <p:ph idx="1"/>
          </p:nvPr>
        </p:nvSpPr>
        <p:spPr/>
        <p:txBody>
          <a:bodyPr/>
          <a:lstStyle/>
          <a:p>
            <a:r>
              <a:rPr lang="en-GB" dirty="0" smtClean="0"/>
              <a:t>Glucose is essential </a:t>
            </a:r>
            <a:r>
              <a:rPr lang="en-GB" dirty="0"/>
              <a:t>for producing Adenosine triphosphate (ATP</a:t>
            </a:r>
            <a:r>
              <a:rPr lang="en-GB" dirty="0" smtClean="0"/>
              <a:t>), considered the ‘unit’ of cellular energy transfer. </a:t>
            </a:r>
          </a:p>
          <a:p>
            <a:endParaRPr lang="en-GB" dirty="0"/>
          </a:p>
          <a:p>
            <a:r>
              <a:rPr lang="en-GB" dirty="0" smtClean="0"/>
              <a:t>In healthy tissue, we tend to use aerobic respiration (with oxygen) to produce this. </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95" y="5029200"/>
            <a:ext cx="75057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575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Glucose in tumours</a:t>
            </a:r>
            <a:endParaRPr lang="en-GB" u="sng" dirty="0"/>
          </a:p>
        </p:txBody>
      </p:sp>
      <p:sp>
        <p:nvSpPr>
          <p:cNvPr id="3" name="Content Placeholder 2"/>
          <p:cNvSpPr>
            <a:spLocks noGrp="1"/>
          </p:cNvSpPr>
          <p:nvPr>
            <p:ph idx="1"/>
          </p:nvPr>
        </p:nvSpPr>
        <p:spPr/>
        <p:txBody>
          <a:bodyPr/>
          <a:lstStyle/>
          <a:p>
            <a:r>
              <a:rPr lang="en-GB" dirty="0" smtClean="0"/>
              <a:t>However, in tumours, </a:t>
            </a:r>
            <a:r>
              <a:rPr lang="en-GB" dirty="0" err="1" smtClean="0"/>
              <a:t>anerobic</a:t>
            </a:r>
            <a:r>
              <a:rPr lang="en-GB" dirty="0" smtClean="0"/>
              <a:t> respiration becomes common. </a:t>
            </a:r>
            <a:r>
              <a:rPr lang="en-GB" dirty="0" err="1" smtClean="0"/>
              <a:t>Glycolosis</a:t>
            </a:r>
            <a:r>
              <a:rPr lang="en-GB" dirty="0" smtClean="0"/>
              <a:t> is </a:t>
            </a:r>
            <a:r>
              <a:rPr lang="en-GB" dirty="0" err="1" smtClean="0"/>
              <a:t>upregulated</a:t>
            </a:r>
            <a:r>
              <a:rPr lang="en-GB" dirty="0" smtClean="0"/>
              <a:t>.</a:t>
            </a:r>
          </a:p>
          <a:p>
            <a:endParaRPr lang="en-GB" dirty="0"/>
          </a:p>
          <a:p>
            <a:r>
              <a:rPr lang="en-GB" dirty="0" smtClean="0"/>
              <a:t>This yields low ATP and produces a lot of lactate! Why does this occur? </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598" y="4724400"/>
            <a:ext cx="70675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65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85" y="152400"/>
            <a:ext cx="8229600" cy="1143000"/>
          </a:xfrm>
        </p:spPr>
        <p:txBody>
          <a:bodyPr/>
          <a:lstStyle/>
          <a:p>
            <a:r>
              <a:rPr lang="en-GB" u="sng" dirty="0" smtClean="0"/>
              <a:t>Warburg effect</a:t>
            </a:r>
            <a:endParaRPr lang="en-GB" u="sng" dirty="0"/>
          </a:p>
        </p:txBody>
      </p:sp>
      <p:sp>
        <p:nvSpPr>
          <p:cNvPr id="3" name="Content Placeholder 2"/>
          <p:cNvSpPr>
            <a:spLocks noGrp="1"/>
          </p:cNvSpPr>
          <p:nvPr>
            <p:ph idx="1"/>
          </p:nvPr>
        </p:nvSpPr>
        <p:spPr>
          <a:xfrm>
            <a:off x="4114800" y="1600200"/>
            <a:ext cx="4572000" cy="4525963"/>
          </a:xfrm>
        </p:spPr>
        <p:txBody>
          <a:bodyPr>
            <a:normAutofit lnSpcReduction="10000"/>
          </a:bodyPr>
          <a:lstStyle/>
          <a:p>
            <a:r>
              <a:rPr lang="en-GB" sz="1800" dirty="0" smtClean="0"/>
              <a:t>Otto Warburg postulated in the 1920s that the increase in </a:t>
            </a:r>
            <a:r>
              <a:rPr lang="en-GB" sz="1800" dirty="0" err="1" smtClean="0"/>
              <a:t>glycolosis</a:t>
            </a:r>
            <a:r>
              <a:rPr lang="en-GB" sz="1800" dirty="0" smtClean="0"/>
              <a:t> was how cancer initially arose.</a:t>
            </a:r>
          </a:p>
          <a:p>
            <a:endParaRPr lang="en-GB" sz="1800" dirty="0"/>
          </a:p>
          <a:p>
            <a:r>
              <a:rPr lang="en-GB" sz="1800" dirty="0" smtClean="0"/>
              <a:t>We now know this is not the cause – </a:t>
            </a:r>
            <a:r>
              <a:rPr lang="en-GB" sz="1800" dirty="0" err="1" smtClean="0"/>
              <a:t>upregulation</a:t>
            </a:r>
            <a:r>
              <a:rPr lang="en-GB" sz="1800" dirty="0" smtClean="0"/>
              <a:t> of inefficient respiration pathway is a consequence, not a cause, of cancer. </a:t>
            </a:r>
          </a:p>
          <a:p>
            <a:endParaRPr lang="en-GB" sz="1800" dirty="0"/>
          </a:p>
          <a:p>
            <a:r>
              <a:rPr lang="en-GB" sz="1800" dirty="0" smtClean="0"/>
              <a:t>This might be due to mitochondria damage, or adaptation to low oxygen microenvironment of tumour, which we shall discuss shortly.</a:t>
            </a:r>
          </a:p>
          <a:p>
            <a:endParaRPr lang="en-GB" sz="1800" dirty="0"/>
          </a:p>
          <a:p>
            <a:r>
              <a:rPr lang="en-GB" sz="1800" dirty="0" smtClean="0"/>
              <a:t>High levels of </a:t>
            </a:r>
            <a:r>
              <a:rPr lang="en-GB" sz="1800" dirty="0" err="1" smtClean="0"/>
              <a:t>glycolosis</a:t>
            </a:r>
            <a:r>
              <a:rPr lang="en-GB" sz="1800" dirty="0" smtClean="0"/>
              <a:t> in tumours is also the basis of FDG-PET! </a:t>
            </a:r>
            <a:endParaRPr lang="en-GB" sz="1800" dirty="0"/>
          </a:p>
        </p:txBody>
      </p:sp>
      <p:pic>
        <p:nvPicPr>
          <p:cNvPr id="11266" name="Picture 2" descr="https://upload.wikimedia.org/wikipedia/commons/3/3d/PET-MIPS-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38840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24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Oxygen in tumours</a:t>
            </a:r>
            <a:endParaRPr lang="en-GB" u="sng" dirty="0"/>
          </a:p>
        </p:txBody>
      </p:sp>
      <p:sp>
        <p:nvSpPr>
          <p:cNvPr id="3" name="Content Placeholder 2"/>
          <p:cNvSpPr>
            <a:spLocks noGrp="1"/>
          </p:cNvSpPr>
          <p:nvPr>
            <p:ph idx="1"/>
          </p:nvPr>
        </p:nvSpPr>
        <p:spPr/>
        <p:txBody>
          <a:bodyPr>
            <a:normAutofit lnSpcReduction="10000"/>
          </a:bodyPr>
          <a:lstStyle/>
          <a:p>
            <a:r>
              <a:rPr lang="en-GB" sz="1800" dirty="0" smtClean="0"/>
              <a:t>Oxygen plays a seminal role in cancer. </a:t>
            </a:r>
          </a:p>
          <a:p>
            <a:endParaRPr lang="en-GB" sz="1800" dirty="0"/>
          </a:p>
          <a:p>
            <a:r>
              <a:rPr lang="en-GB" sz="1800" dirty="0" smtClean="0"/>
              <a:t>In 1953, Hal </a:t>
            </a:r>
            <a:r>
              <a:rPr lang="en-GB" sz="1800" dirty="0" err="1" smtClean="0"/>
              <a:t>Gray</a:t>
            </a:r>
            <a:r>
              <a:rPr lang="en-GB" sz="1800" dirty="0" smtClean="0"/>
              <a:t> (he of the unit) and colleagues observed that tumours deficient in oxygen had markedly worse prognosis than those with ample supply. This finding has been clinically validated right up to present day. </a:t>
            </a:r>
            <a:endParaRPr lang="en-GB" sz="1800" dirty="0"/>
          </a:p>
          <a:p>
            <a:endParaRPr lang="en-GB" sz="1800" dirty="0"/>
          </a:p>
          <a:p>
            <a:r>
              <a:rPr lang="en-GB" sz="1800" dirty="0" smtClean="0"/>
              <a:t>There are many reasons for this (</a:t>
            </a:r>
            <a:r>
              <a:rPr lang="en-GB" sz="1800" i="1" dirty="0" smtClean="0"/>
              <a:t>for full discussion, see review by Grimes, Warren and Warren, British Journal Radiology 2017</a:t>
            </a:r>
            <a:r>
              <a:rPr lang="en-GB" sz="1800" dirty="0" smtClean="0"/>
              <a:t>) but amongst these are that cells in the hypoxic niche are subject to greater selection pressures, which drive the evolution of dangerous metastatic phenotypes. </a:t>
            </a:r>
          </a:p>
          <a:p>
            <a:endParaRPr lang="en-GB" sz="1800" dirty="0"/>
          </a:p>
          <a:p>
            <a:r>
              <a:rPr lang="en-GB" sz="1800" dirty="0" smtClean="0"/>
              <a:t>Hypoxia also induces new blood vessel formation, creating new routes for cancerous cells to travel locally and new avenues to invade. </a:t>
            </a:r>
          </a:p>
          <a:p>
            <a:endParaRPr lang="en-GB" sz="1800" dirty="0"/>
          </a:p>
          <a:p>
            <a:r>
              <a:rPr lang="en-GB" sz="1800" dirty="0" smtClean="0"/>
              <a:t>Crucially too, hypoxia hugely impedes the efficacy of radiotherapy! </a:t>
            </a:r>
          </a:p>
        </p:txBody>
      </p:sp>
    </p:spTree>
    <p:extLst>
      <p:ext uri="{BB962C8B-B14F-4D97-AF65-F5344CB8AC3E}">
        <p14:creationId xmlns:p14="http://schemas.microsoft.com/office/powerpoint/2010/main" val="31068245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128"/>
            <a:ext cx="8229600" cy="1143000"/>
          </a:xfrm>
        </p:spPr>
        <p:txBody>
          <a:bodyPr/>
          <a:lstStyle/>
          <a:p>
            <a:r>
              <a:rPr lang="en-GB" u="sng" dirty="0" smtClean="0"/>
              <a:t>Oxygen Enhancement Ratio (OER)</a:t>
            </a:r>
            <a:endParaRPr lang="en-GB" u="sng"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72" y="3768306"/>
            <a:ext cx="31921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1066800"/>
            <a:ext cx="412002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72" y="1066800"/>
            <a:ext cx="3386327"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79408" y="3257011"/>
            <a:ext cx="3352800" cy="523220"/>
          </a:xfrm>
          <a:prstGeom prst="rect">
            <a:avLst/>
          </a:prstGeom>
          <a:noFill/>
        </p:spPr>
        <p:txBody>
          <a:bodyPr wrap="square" rtlCol="0">
            <a:spAutoFit/>
          </a:bodyPr>
          <a:lstStyle/>
          <a:p>
            <a:r>
              <a:rPr lang="en-GB" sz="1000" i="1" dirty="0"/>
              <a:t>From Brown and Wilson 2004 - doi:10.1038/nrc1367</a:t>
            </a:r>
          </a:p>
          <a:p>
            <a:endParaRPr lang="en-GB" dirty="0"/>
          </a:p>
        </p:txBody>
      </p:sp>
      <p:sp>
        <p:nvSpPr>
          <p:cNvPr id="8" name="TextBox 7"/>
          <p:cNvSpPr txBox="1"/>
          <p:nvPr/>
        </p:nvSpPr>
        <p:spPr>
          <a:xfrm>
            <a:off x="4724400" y="5820489"/>
            <a:ext cx="4015596" cy="246221"/>
          </a:xfrm>
          <a:prstGeom prst="rect">
            <a:avLst/>
          </a:prstGeom>
          <a:noFill/>
        </p:spPr>
        <p:txBody>
          <a:bodyPr wrap="square" rtlCol="0">
            <a:spAutoFit/>
          </a:bodyPr>
          <a:lstStyle/>
          <a:p>
            <a:r>
              <a:rPr lang="en-GB" sz="1000" i="1" dirty="0"/>
              <a:t>From </a:t>
            </a:r>
            <a:r>
              <a:rPr lang="en-GB" sz="1000" i="1" dirty="0" smtClean="0"/>
              <a:t>Grimes and Partridge 2015 </a:t>
            </a:r>
            <a:r>
              <a:rPr lang="en-GB" sz="1000" i="1" dirty="0"/>
              <a:t>- Biomed. Phys. Eng. Express 1 045209</a:t>
            </a:r>
            <a:endParaRPr lang="en-GB" dirty="0"/>
          </a:p>
        </p:txBody>
      </p:sp>
      <p:sp>
        <p:nvSpPr>
          <p:cNvPr id="9" name="TextBox 8"/>
          <p:cNvSpPr txBox="1"/>
          <p:nvPr/>
        </p:nvSpPr>
        <p:spPr>
          <a:xfrm>
            <a:off x="228600" y="6130506"/>
            <a:ext cx="4267200" cy="246221"/>
          </a:xfrm>
          <a:prstGeom prst="rect">
            <a:avLst/>
          </a:prstGeom>
          <a:noFill/>
        </p:spPr>
        <p:txBody>
          <a:bodyPr wrap="square" rtlCol="0">
            <a:spAutoFit/>
          </a:bodyPr>
          <a:lstStyle/>
          <a:p>
            <a:r>
              <a:rPr lang="en-GB" sz="1000" i="1" dirty="0" smtClean="0"/>
              <a:t>From Grimes</a:t>
            </a:r>
            <a:r>
              <a:rPr lang="en-GB" sz="1000" i="1" dirty="0"/>
              <a:t>, Warren, and Warren (Br J </a:t>
            </a:r>
            <a:r>
              <a:rPr lang="en-GB" sz="1000" i="1" dirty="0" err="1"/>
              <a:t>Radiol</a:t>
            </a:r>
            <a:r>
              <a:rPr lang="en-GB" sz="1000" i="1" dirty="0"/>
              <a:t> 2017; 90: 20160939.)</a:t>
            </a:r>
          </a:p>
        </p:txBody>
      </p:sp>
      <p:sp>
        <p:nvSpPr>
          <p:cNvPr id="10" name="Rectangle 9"/>
          <p:cNvSpPr/>
          <p:nvPr/>
        </p:nvSpPr>
        <p:spPr>
          <a:xfrm>
            <a:off x="3932208" y="6488668"/>
            <a:ext cx="5135252"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….Oxygen markedly boosts therapy efficacy!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140102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GB" u="sng" dirty="0" smtClean="0"/>
              <a:t>The Cell</a:t>
            </a:r>
            <a:endParaRPr lang="en-GB" u="sng" dirty="0"/>
          </a:p>
        </p:txBody>
      </p:sp>
      <p:sp>
        <p:nvSpPr>
          <p:cNvPr id="3" name="Content Placeholder 2"/>
          <p:cNvSpPr>
            <a:spLocks noGrp="1"/>
          </p:cNvSpPr>
          <p:nvPr>
            <p:ph idx="1"/>
          </p:nvPr>
        </p:nvSpPr>
        <p:spPr>
          <a:xfrm>
            <a:off x="152400" y="1213643"/>
            <a:ext cx="5105400" cy="4525963"/>
          </a:xfrm>
        </p:spPr>
        <p:txBody>
          <a:bodyPr>
            <a:normAutofit fontScale="92500" lnSpcReduction="20000"/>
          </a:bodyPr>
          <a:lstStyle/>
          <a:p>
            <a:r>
              <a:rPr lang="en-GB" sz="1800" dirty="0" smtClean="0"/>
              <a:t>Cell comes from the </a:t>
            </a:r>
            <a:r>
              <a:rPr lang="en-GB" sz="1800" dirty="0" err="1" smtClean="0"/>
              <a:t>latin</a:t>
            </a:r>
            <a:r>
              <a:rPr lang="en-GB" sz="1800" dirty="0" smtClean="0"/>
              <a:t> ‘</a:t>
            </a:r>
            <a:r>
              <a:rPr lang="en-GB" sz="1800" dirty="0" err="1" smtClean="0"/>
              <a:t>cella</a:t>
            </a:r>
            <a:r>
              <a:rPr lang="en-GB" sz="1800" dirty="0" smtClean="0"/>
              <a:t>’ – a small room! </a:t>
            </a:r>
          </a:p>
          <a:p>
            <a:pPr marL="0" indent="0">
              <a:buNone/>
            </a:pPr>
            <a:endParaRPr lang="en-GB" sz="1800" dirty="0" smtClean="0"/>
          </a:p>
          <a:p>
            <a:r>
              <a:rPr lang="en-GB" sz="1800" dirty="0" smtClean="0"/>
              <a:t>In biology, they are considered the basic biological unit of all life.</a:t>
            </a:r>
          </a:p>
          <a:p>
            <a:endParaRPr lang="en-GB" sz="1800" dirty="0"/>
          </a:p>
          <a:p>
            <a:r>
              <a:rPr lang="en-GB" sz="1800" dirty="0" smtClean="0"/>
              <a:t>By this, we mean a cell is the smallest unit that can replicate independently.</a:t>
            </a:r>
          </a:p>
          <a:p>
            <a:endParaRPr lang="en-GB" sz="1800" dirty="0"/>
          </a:p>
          <a:p>
            <a:r>
              <a:rPr lang="en-GB" sz="1800" dirty="0" smtClean="0"/>
              <a:t>Cells contain the requisite information to make new cells, and contain the hereditary information for regulating cell function </a:t>
            </a:r>
          </a:p>
          <a:p>
            <a:endParaRPr lang="en-GB" sz="1800" dirty="0"/>
          </a:p>
          <a:p>
            <a:r>
              <a:rPr lang="en-GB" sz="1800" dirty="0" smtClean="0"/>
              <a:t>Cells can be of a specific type, and collections of cells can form tissues. We will revisit this later when radiation biology is introduced.</a:t>
            </a:r>
          </a:p>
          <a:p>
            <a:endParaRPr lang="en-GB" sz="1800" dirty="0"/>
          </a:p>
          <a:p>
            <a:r>
              <a:rPr lang="en-GB" sz="1800" dirty="0" smtClean="0"/>
              <a:t>First observed by Robert Hooke in the 1600s.   </a:t>
            </a:r>
            <a:endParaRPr lang="en-GB" sz="18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757" y="1203385"/>
            <a:ext cx="3048000" cy="171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486400" y="2971800"/>
            <a:ext cx="4267200" cy="246221"/>
          </a:xfrm>
          <a:prstGeom prst="rect">
            <a:avLst/>
          </a:prstGeom>
          <a:noFill/>
        </p:spPr>
        <p:txBody>
          <a:bodyPr wrap="square" rtlCol="0">
            <a:spAutoFit/>
          </a:bodyPr>
          <a:lstStyle/>
          <a:p>
            <a:r>
              <a:rPr lang="en-GB" sz="1000" i="1" dirty="0"/>
              <a:t>Wikimedia commons </a:t>
            </a:r>
            <a:r>
              <a:rPr lang="en-GB" sz="1000" i="1" dirty="0" smtClean="0"/>
              <a:t>– Structure of </a:t>
            </a:r>
            <a:r>
              <a:rPr lang="en-GB" sz="1000" i="1" dirty="0"/>
              <a:t>Anima Cell (2014, </a:t>
            </a:r>
            <a:r>
              <a:rPr lang="en-GB" sz="1000" i="1" dirty="0" err="1"/>
              <a:t>Royroydeb</a:t>
            </a:r>
            <a:r>
              <a:rPr lang="en-GB" sz="1000" i="1" dirty="0"/>
              <a:t>)</a:t>
            </a:r>
            <a:endParaRPr lang="en-GB" sz="1000" i="1"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444" y="3429000"/>
            <a:ext cx="2286000" cy="213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812767" y="5638800"/>
            <a:ext cx="2819400" cy="553998"/>
          </a:xfrm>
          <a:prstGeom prst="rect">
            <a:avLst/>
          </a:prstGeom>
          <a:noFill/>
        </p:spPr>
        <p:txBody>
          <a:bodyPr wrap="square" rtlCol="0">
            <a:spAutoFit/>
          </a:bodyPr>
          <a:lstStyle/>
          <a:p>
            <a:r>
              <a:rPr lang="en-GB" sz="1000" i="1" dirty="0" smtClean="0"/>
              <a:t>Animal cells (Breast cancer line) showing cell nucleus in </a:t>
            </a:r>
            <a:r>
              <a:rPr lang="en-GB" sz="1000" i="1" dirty="0" smtClean="0"/>
              <a:t>blue and membrane in Green. </a:t>
            </a:r>
            <a:r>
              <a:rPr lang="en-GB" sz="1000" i="1" dirty="0" smtClean="0"/>
              <a:t>Grimes </a:t>
            </a:r>
            <a:r>
              <a:rPr lang="en-GB" sz="1000" i="1" dirty="0" smtClean="0"/>
              <a:t>et al 2016, </a:t>
            </a:r>
            <a:r>
              <a:rPr lang="en-GB" sz="1000" i="1" dirty="0"/>
              <a:t>doi:10.1371/journal. pone.0153692</a:t>
            </a:r>
          </a:p>
        </p:txBody>
      </p:sp>
    </p:spTree>
    <p:extLst>
      <p:ext uri="{BB962C8B-B14F-4D97-AF65-F5344CB8AC3E}">
        <p14:creationId xmlns:p14="http://schemas.microsoft.com/office/powerpoint/2010/main" val="23740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253"/>
            <a:ext cx="8442385" cy="683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629400"/>
            <a:ext cx="4267200" cy="246221"/>
          </a:xfrm>
          <a:prstGeom prst="rect">
            <a:avLst/>
          </a:prstGeom>
          <a:noFill/>
        </p:spPr>
        <p:txBody>
          <a:bodyPr wrap="square" rtlCol="0">
            <a:spAutoFit/>
          </a:bodyPr>
          <a:lstStyle/>
          <a:p>
            <a:r>
              <a:rPr lang="en-GB" sz="1000" b="1" i="1" dirty="0" smtClean="0"/>
              <a:t>From Grimes</a:t>
            </a:r>
            <a:r>
              <a:rPr lang="en-GB" sz="1000" b="1" i="1" dirty="0"/>
              <a:t>, Warren, and Warren </a:t>
            </a:r>
            <a:r>
              <a:rPr lang="en-GB" sz="1000" i="1" dirty="0"/>
              <a:t>(Br J </a:t>
            </a:r>
            <a:r>
              <a:rPr lang="en-GB" sz="1000" i="1" dirty="0" err="1"/>
              <a:t>Radiol</a:t>
            </a:r>
            <a:r>
              <a:rPr lang="en-GB" sz="1000" i="1" dirty="0"/>
              <a:t> 2017; 90: 20160939.)</a:t>
            </a:r>
          </a:p>
        </p:txBody>
      </p:sp>
      <p:sp>
        <p:nvSpPr>
          <p:cNvPr id="6" name="Rectangle 5"/>
          <p:cNvSpPr/>
          <p:nvPr/>
        </p:nvSpPr>
        <p:spPr>
          <a:xfrm>
            <a:off x="10064" y="31465"/>
            <a:ext cx="6912470"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….HYPOXIA INDUCED RADIORESISTANCE IS A MULTISCALE PROBLEM…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053672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7381"/>
            <a:ext cx="8229600" cy="1143000"/>
          </a:xfrm>
        </p:spPr>
        <p:txBody>
          <a:bodyPr/>
          <a:lstStyle/>
          <a:p>
            <a:r>
              <a:rPr lang="en-GB" u="sng" dirty="0" smtClean="0"/>
              <a:t>The micro-vessel network</a:t>
            </a:r>
            <a:endParaRPr lang="en-GB" u="sng" dirty="0"/>
          </a:p>
        </p:txBody>
      </p:sp>
      <p:sp>
        <p:nvSpPr>
          <p:cNvPr id="4" name="TextBox 3"/>
          <p:cNvSpPr txBox="1"/>
          <p:nvPr/>
        </p:nvSpPr>
        <p:spPr>
          <a:xfrm>
            <a:off x="304800" y="2133600"/>
            <a:ext cx="8458200" cy="2585323"/>
          </a:xfrm>
          <a:prstGeom prst="rect">
            <a:avLst/>
          </a:prstGeom>
          <a:noFill/>
        </p:spPr>
        <p:txBody>
          <a:bodyPr wrap="square" rtlCol="0">
            <a:spAutoFit/>
          </a:bodyPr>
          <a:lstStyle/>
          <a:p>
            <a:pPr marL="285750" indent="-285750">
              <a:buFont typeface="Arial" pitchFamily="34" charset="0"/>
              <a:buChar char="•"/>
            </a:pPr>
            <a:r>
              <a:rPr lang="en-GB" dirty="0" smtClean="0"/>
              <a:t>Micro-vessel networks are essential for providing cells with oxygen, and extracting waste products of respiration (such as carbon dioxide) </a:t>
            </a:r>
          </a:p>
          <a:p>
            <a:pPr marL="285750" indent="-285750">
              <a:buFont typeface="Arial" pitchFamily="34" charset="0"/>
              <a:buChar char="•"/>
            </a:pPr>
            <a:endParaRPr lang="en-GB" dirty="0"/>
          </a:p>
          <a:p>
            <a:pPr marL="285750" indent="-285750">
              <a:buFont typeface="Arial" pitchFamily="34" charset="0"/>
              <a:buChar char="•"/>
            </a:pPr>
            <a:r>
              <a:rPr lang="en-GB" dirty="0" smtClean="0"/>
              <a:t>In healthy tissue, these are well ordered and appropriate.</a:t>
            </a:r>
          </a:p>
          <a:p>
            <a:pPr marL="285750" indent="-285750">
              <a:buFont typeface="Arial" pitchFamily="34" charset="0"/>
              <a:buChar char="•"/>
            </a:pPr>
            <a:endParaRPr lang="en-GB" dirty="0"/>
          </a:p>
          <a:p>
            <a:pPr marL="285750" indent="-285750">
              <a:buFont typeface="Arial" pitchFamily="34" charset="0"/>
              <a:buChar char="•"/>
            </a:pPr>
            <a:r>
              <a:rPr lang="en-GB" dirty="0" smtClean="0"/>
              <a:t>But as tumours can hi-jack the signalling machinery, and send out </a:t>
            </a:r>
            <a:r>
              <a:rPr lang="en-GB" dirty="0" err="1" smtClean="0"/>
              <a:t>ludacrious</a:t>
            </a:r>
            <a:r>
              <a:rPr lang="en-GB" dirty="0" smtClean="0"/>
              <a:t> amounts of </a:t>
            </a:r>
            <a:r>
              <a:rPr lang="en-GB" dirty="0" err="1" smtClean="0"/>
              <a:t>angiogenic</a:t>
            </a:r>
            <a:r>
              <a:rPr lang="en-GB" dirty="0" smtClean="0"/>
              <a:t> growth factors.</a:t>
            </a:r>
          </a:p>
          <a:p>
            <a:pPr marL="285750" indent="-285750">
              <a:buFont typeface="Arial" pitchFamily="34" charset="0"/>
              <a:buChar char="•"/>
            </a:pPr>
            <a:endParaRPr lang="en-GB" dirty="0"/>
          </a:p>
          <a:p>
            <a:pPr marL="285750" indent="-285750">
              <a:buFont typeface="Arial" pitchFamily="34" charset="0"/>
              <a:buChar char="•"/>
            </a:pPr>
            <a:r>
              <a:rPr lang="en-GB" dirty="0" smtClean="0"/>
              <a:t>The result is typically that tumours have a mess of tortuous vasculature.  </a:t>
            </a:r>
            <a:endParaRPr lang="en-GB" dirty="0"/>
          </a:p>
        </p:txBody>
      </p:sp>
    </p:spTree>
    <p:extLst>
      <p:ext uri="{BB962C8B-B14F-4D97-AF65-F5344CB8AC3E}">
        <p14:creationId xmlns:p14="http://schemas.microsoft.com/office/powerpoint/2010/main" val="1331596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micro-vessel network</a:t>
            </a:r>
            <a:endParaRPr lang="en-GB" dirty="0"/>
          </a:p>
        </p:txBody>
      </p:sp>
      <p:pic>
        <p:nvPicPr>
          <p:cNvPr id="2050" name="Picture 2" descr="https://image.slidesharecdn.com/08-022817vmufcancergeneticscancercellbiologyangiogenesis-170228110136/95/cancer-genetics-cancer-cell-biology-angiogenesis-29-638.jpg?cb=14882797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8" y="23004"/>
            <a:ext cx="9144001" cy="683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558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1905000"/>
            <a:ext cx="7239000" cy="3139321"/>
          </a:xfrm>
          <a:prstGeom prst="rect">
            <a:avLst/>
          </a:prstGeom>
          <a:noFill/>
        </p:spPr>
        <p:txBody>
          <a:bodyPr wrap="square" rtlCol="0">
            <a:spAutoFit/>
          </a:bodyPr>
          <a:lstStyle/>
          <a:p>
            <a:r>
              <a:rPr lang="en-GB" i="1" dirty="0" smtClean="0"/>
              <a:t>“Tumours </a:t>
            </a:r>
            <a:r>
              <a:rPr lang="en-GB" i="1" dirty="0"/>
              <a:t>typically display highly contorted and chaotic vasculature, and these tortuous and irregular vessels lack the hierarchical arrangement of healthy vessels. In addition to this, endothelial cells in tumours tend to be abnormal and the secretion of </a:t>
            </a:r>
            <a:r>
              <a:rPr lang="en-GB" i="1" dirty="0" err="1"/>
              <a:t>angiogenetic</a:t>
            </a:r>
            <a:r>
              <a:rPr lang="en-GB" i="1" dirty="0"/>
              <a:t> growth factors encourages the formulation of bizarre vessel structures. In some instances, these </a:t>
            </a:r>
            <a:r>
              <a:rPr lang="en-GB" i="1" dirty="0" smtClean="0"/>
              <a:t>micro-vessels </a:t>
            </a:r>
            <a:r>
              <a:rPr lang="en-GB" i="1" dirty="0"/>
              <a:t>are only perfused by plasma or simply not perfused at all, therefore despite the presence of a vessel, there may be no oxygen supplied</a:t>
            </a:r>
          </a:p>
          <a:p>
            <a:r>
              <a:rPr lang="en-GB" i="1" dirty="0"/>
              <a:t>to the tumour region. In this environment, hypoxia can readily become dominant even when there is apparent vascular supply</a:t>
            </a:r>
            <a:r>
              <a:rPr lang="en-GB" i="1" dirty="0" smtClean="0"/>
              <a:t>.”</a:t>
            </a:r>
          </a:p>
          <a:p>
            <a:endParaRPr lang="en-GB" dirty="0"/>
          </a:p>
          <a:p>
            <a:r>
              <a:rPr lang="en-GB" dirty="0" smtClean="0"/>
              <a:t>- </a:t>
            </a:r>
            <a:r>
              <a:rPr lang="en-GB" b="1" dirty="0" smtClean="0"/>
              <a:t>Grimes, Warren, and </a:t>
            </a:r>
            <a:r>
              <a:rPr lang="en-GB" b="1" dirty="0"/>
              <a:t>Warren </a:t>
            </a:r>
            <a:r>
              <a:rPr lang="en-GB" dirty="0"/>
              <a:t>(Br J </a:t>
            </a:r>
            <a:r>
              <a:rPr lang="en-GB" dirty="0" err="1"/>
              <a:t>Radiol</a:t>
            </a:r>
            <a:r>
              <a:rPr lang="en-GB" dirty="0"/>
              <a:t> 2017; 90: 20160939</a:t>
            </a:r>
            <a:r>
              <a:rPr lang="en-GB" dirty="0" smtClean="0"/>
              <a:t>.) </a:t>
            </a:r>
            <a:endParaRPr lang="en-GB" dirty="0"/>
          </a:p>
        </p:txBody>
      </p:sp>
    </p:spTree>
    <p:extLst>
      <p:ext uri="{BB962C8B-B14F-4D97-AF65-F5344CB8AC3E}">
        <p14:creationId xmlns:p14="http://schemas.microsoft.com/office/powerpoint/2010/main" val="2534805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467"/>
            <a:ext cx="91440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67400" y="6553200"/>
            <a:ext cx="3352800" cy="523220"/>
          </a:xfrm>
          <a:prstGeom prst="rect">
            <a:avLst/>
          </a:prstGeom>
          <a:noFill/>
        </p:spPr>
        <p:txBody>
          <a:bodyPr wrap="square" rtlCol="0">
            <a:spAutoFit/>
          </a:bodyPr>
          <a:lstStyle/>
          <a:p>
            <a:r>
              <a:rPr lang="en-GB" sz="1000" i="1" dirty="0"/>
              <a:t>From Brown and Wilson 2004 - doi:10.1038/nrc1367</a:t>
            </a:r>
          </a:p>
          <a:p>
            <a:endParaRPr lang="en-GB" dirty="0"/>
          </a:p>
        </p:txBody>
      </p:sp>
    </p:spTree>
    <p:extLst>
      <p:ext uri="{BB962C8B-B14F-4D97-AF65-F5344CB8AC3E}">
        <p14:creationId xmlns:p14="http://schemas.microsoft.com/office/powerpoint/2010/main" val="865945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3" y="685800"/>
            <a:ext cx="8991600" cy="496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4885376"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….VESSEL MAP from MC-38 MOUSE TUMOUR…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2182030" y="6488668"/>
            <a:ext cx="6961970"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….This high density of vessels does not mean ample oxygen!</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5978105" y="6054314"/>
            <a:ext cx="3048000" cy="246221"/>
          </a:xfrm>
          <a:prstGeom prst="rect">
            <a:avLst/>
          </a:prstGeom>
          <a:noFill/>
        </p:spPr>
        <p:txBody>
          <a:bodyPr wrap="square" rtlCol="0">
            <a:spAutoFit/>
          </a:bodyPr>
          <a:lstStyle/>
          <a:p>
            <a:r>
              <a:rPr lang="fr-FR" sz="1000" i="1" dirty="0" err="1"/>
              <a:t>From</a:t>
            </a:r>
            <a:r>
              <a:rPr lang="fr-FR" sz="1000" i="1" dirty="0"/>
              <a:t> Grimes et al 2016 </a:t>
            </a:r>
            <a:r>
              <a:rPr lang="fr-FR" sz="1000" i="1" dirty="0" err="1"/>
              <a:t>doi</a:t>
            </a:r>
            <a:r>
              <a:rPr lang="fr-FR" sz="1000" i="1" dirty="0"/>
              <a:t>: 10.1098/rsif.2016.0070</a:t>
            </a:r>
            <a:endParaRPr lang="en-GB" sz="1000" i="1" dirty="0"/>
          </a:p>
        </p:txBody>
      </p:sp>
    </p:spTree>
    <p:extLst>
      <p:ext uri="{BB962C8B-B14F-4D97-AF65-F5344CB8AC3E}">
        <p14:creationId xmlns:p14="http://schemas.microsoft.com/office/powerpoint/2010/main" val="877784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82030" y="6488668"/>
            <a:ext cx="6961970"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….This high density of vessels does not mean ample oxygen!</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5978105" y="6054314"/>
            <a:ext cx="3048000" cy="246221"/>
          </a:xfrm>
          <a:prstGeom prst="rect">
            <a:avLst/>
          </a:prstGeom>
          <a:noFill/>
        </p:spPr>
        <p:txBody>
          <a:bodyPr wrap="square" rtlCol="0">
            <a:spAutoFit/>
          </a:bodyPr>
          <a:lstStyle/>
          <a:p>
            <a:r>
              <a:rPr lang="fr-FR" sz="1000" i="1" dirty="0" err="1"/>
              <a:t>From</a:t>
            </a:r>
            <a:r>
              <a:rPr lang="fr-FR" sz="1000" i="1" dirty="0"/>
              <a:t> Grimes et al 2016 </a:t>
            </a:r>
            <a:r>
              <a:rPr lang="fr-FR" sz="1000" i="1" dirty="0" err="1"/>
              <a:t>doi</a:t>
            </a:r>
            <a:r>
              <a:rPr lang="fr-FR" sz="1000" i="1" dirty="0"/>
              <a:t>: 10.1098/rsif.2016.0070</a:t>
            </a:r>
            <a:endParaRPr lang="en-GB" sz="10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89009" cy="565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687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74" y="25879"/>
            <a:ext cx="5598543" cy="584775"/>
          </a:xfrm>
          <a:prstGeom prst="rect">
            <a:avLst/>
          </a:prstGeom>
          <a:noFill/>
        </p:spPr>
        <p:txBody>
          <a:bodyPr wrap="square" rtlCol="0">
            <a:spAutoFit/>
          </a:bodyPr>
          <a:lstStyle/>
          <a:p>
            <a:r>
              <a:rPr lang="en-GB" sz="3200" u="sng" dirty="0"/>
              <a:t>Physics in cancer research </a:t>
            </a:r>
          </a:p>
        </p:txBody>
      </p:sp>
      <p:sp>
        <p:nvSpPr>
          <p:cNvPr id="2" name="TextBox 1"/>
          <p:cNvSpPr txBox="1"/>
          <p:nvPr/>
        </p:nvSpPr>
        <p:spPr>
          <a:xfrm>
            <a:off x="172528" y="610654"/>
            <a:ext cx="8289984"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Cancer isn’t solely the remit of biologists – quantification / modelling is vital! </a:t>
            </a:r>
          </a:p>
          <a:p>
            <a:pPr marL="285750" indent="-285750">
              <a:buFont typeface="Arial" panose="020B0604020202020204" pitchFamily="34" charset="0"/>
              <a:buChar char="•"/>
            </a:pPr>
            <a:r>
              <a:rPr lang="en-GB" dirty="0" smtClean="0"/>
              <a:t>Physics </a:t>
            </a:r>
            <a:r>
              <a:rPr lang="en-GB" dirty="0"/>
              <a:t>and physicists have long been at the forefront of cancer research</a:t>
            </a:r>
          </a:p>
        </p:txBody>
      </p:sp>
      <p:pic>
        <p:nvPicPr>
          <p:cNvPr id="1026" name="Picture 2" descr="Roentge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626" y="1262967"/>
            <a:ext cx="1272038" cy="17866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02392" y="3049602"/>
            <a:ext cx="2172529" cy="276999"/>
          </a:xfrm>
          <a:prstGeom prst="rect">
            <a:avLst/>
          </a:prstGeom>
          <a:noFill/>
        </p:spPr>
        <p:txBody>
          <a:bodyPr wrap="square" rtlCol="0">
            <a:spAutoFit/>
          </a:bodyPr>
          <a:lstStyle/>
          <a:p>
            <a:r>
              <a:rPr lang="en-GB" sz="1200" i="1" dirty="0">
                <a:solidFill>
                  <a:srgbClr val="C02A28"/>
                </a:solidFill>
              </a:rPr>
              <a:t>Wilhelm Rontgen – X-rays</a:t>
            </a:r>
          </a:p>
        </p:txBody>
      </p:sp>
      <p:pic>
        <p:nvPicPr>
          <p:cNvPr id="1028" name="Picture 4" descr="Portrait of Antoine-Henri Becque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12" y="1276763"/>
            <a:ext cx="1254446" cy="1786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ie Curie c19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381" y="1294402"/>
            <a:ext cx="1247585" cy="17689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40448" y="3063398"/>
            <a:ext cx="1975449" cy="276999"/>
          </a:xfrm>
          <a:prstGeom prst="rect">
            <a:avLst/>
          </a:prstGeom>
          <a:noFill/>
        </p:spPr>
        <p:txBody>
          <a:bodyPr wrap="square" rtlCol="0">
            <a:spAutoFit/>
          </a:bodyPr>
          <a:lstStyle/>
          <a:p>
            <a:r>
              <a:rPr lang="en-GB" sz="1200" i="1" dirty="0">
                <a:solidFill>
                  <a:srgbClr val="C02A28"/>
                </a:solidFill>
              </a:rPr>
              <a:t>Marie Curie - radioactivity</a:t>
            </a:r>
          </a:p>
        </p:txBody>
      </p:sp>
      <p:sp>
        <p:nvSpPr>
          <p:cNvPr id="12" name="TextBox 11"/>
          <p:cNvSpPr txBox="1"/>
          <p:nvPr/>
        </p:nvSpPr>
        <p:spPr>
          <a:xfrm>
            <a:off x="267418" y="3041095"/>
            <a:ext cx="2515095" cy="276999"/>
          </a:xfrm>
          <a:prstGeom prst="rect">
            <a:avLst/>
          </a:prstGeom>
          <a:noFill/>
        </p:spPr>
        <p:txBody>
          <a:bodyPr wrap="square" rtlCol="0">
            <a:spAutoFit/>
          </a:bodyPr>
          <a:lstStyle/>
          <a:p>
            <a:r>
              <a:rPr lang="en-GB" sz="1200" i="1" dirty="0">
                <a:solidFill>
                  <a:srgbClr val="C02A28"/>
                </a:solidFill>
              </a:rPr>
              <a:t>Henri </a:t>
            </a:r>
            <a:r>
              <a:rPr lang="en-GB" sz="1200" i="1" dirty="0" err="1">
                <a:solidFill>
                  <a:srgbClr val="C02A28"/>
                </a:solidFill>
              </a:rPr>
              <a:t>Bequerel</a:t>
            </a:r>
            <a:r>
              <a:rPr lang="en-GB" sz="1200" i="1" dirty="0">
                <a:solidFill>
                  <a:srgbClr val="C02A28"/>
                </a:solidFill>
              </a:rPr>
              <a:t> -radioactivity</a:t>
            </a:r>
          </a:p>
        </p:txBody>
      </p:sp>
      <p:pic>
        <p:nvPicPr>
          <p:cNvPr id="13" name="Picture 11" descr="http://www.jdfem.com/incidents/2011-japan-quake/nuclear/radiation-symbol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851" y="2382941"/>
            <a:ext cx="758967" cy="66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http://www.jdfem.com/incidents/2011-japan-quake/nuclear/radiation-symbol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8689" y="2382941"/>
            <a:ext cx="758967" cy="665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travistation.files.wordpress.com/2012/04/david-hasselhoff-as-michael-knight-in-knightrider-thumbs-up-263w_350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0609" y="2420470"/>
            <a:ext cx="472071" cy="6282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8755" y="3526929"/>
            <a:ext cx="8289984" cy="369332"/>
          </a:xfrm>
          <a:prstGeom prst="rect">
            <a:avLst/>
          </a:prstGeom>
          <a:noFill/>
        </p:spPr>
        <p:txBody>
          <a:bodyPr wrap="square" rtlCol="0">
            <a:spAutoFit/>
          </a:bodyPr>
          <a:lstStyle/>
          <a:p>
            <a:pPr marL="285750" indent="-285750">
              <a:buFont typeface="Arial" panose="020B0604020202020204" pitchFamily="34" charset="0"/>
              <a:buChar char="•"/>
            </a:pPr>
            <a:r>
              <a:rPr lang="en-GB" dirty="0"/>
              <a:t>Of course, radiobiological knowledge was somewhat lacking… </a:t>
            </a:r>
          </a:p>
        </p:txBody>
      </p:sp>
      <p:sp>
        <p:nvSpPr>
          <p:cNvPr id="19" name="TextBox 18"/>
          <p:cNvSpPr txBox="1"/>
          <p:nvPr/>
        </p:nvSpPr>
        <p:spPr>
          <a:xfrm>
            <a:off x="267418" y="3294383"/>
            <a:ext cx="2515095" cy="276999"/>
          </a:xfrm>
          <a:prstGeom prst="rect">
            <a:avLst/>
          </a:prstGeom>
          <a:noFill/>
        </p:spPr>
        <p:txBody>
          <a:bodyPr wrap="square" rtlCol="0">
            <a:spAutoFit/>
          </a:bodyPr>
          <a:lstStyle/>
          <a:p>
            <a:r>
              <a:rPr lang="en-GB" sz="1200" b="1" dirty="0">
                <a:solidFill>
                  <a:srgbClr val="C02A28"/>
                </a:solidFill>
              </a:rPr>
              <a:t>Radiation mediated death</a:t>
            </a:r>
          </a:p>
        </p:txBody>
      </p:sp>
      <p:sp>
        <p:nvSpPr>
          <p:cNvPr id="20" name="TextBox 19"/>
          <p:cNvSpPr txBox="1"/>
          <p:nvPr/>
        </p:nvSpPr>
        <p:spPr>
          <a:xfrm>
            <a:off x="3210254" y="3295658"/>
            <a:ext cx="2515095" cy="276999"/>
          </a:xfrm>
          <a:prstGeom prst="rect">
            <a:avLst/>
          </a:prstGeom>
          <a:noFill/>
        </p:spPr>
        <p:txBody>
          <a:bodyPr wrap="square" rtlCol="0">
            <a:spAutoFit/>
          </a:bodyPr>
          <a:lstStyle/>
          <a:p>
            <a:r>
              <a:rPr lang="en-GB" sz="1200" b="1" dirty="0">
                <a:solidFill>
                  <a:srgbClr val="C02A28"/>
                </a:solidFill>
              </a:rPr>
              <a:t>Radiation mediated death</a:t>
            </a:r>
          </a:p>
        </p:txBody>
      </p:sp>
      <p:sp>
        <p:nvSpPr>
          <p:cNvPr id="21" name="TextBox 20"/>
          <p:cNvSpPr txBox="1"/>
          <p:nvPr/>
        </p:nvSpPr>
        <p:spPr>
          <a:xfrm>
            <a:off x="6202392" y="3305404"/>
            <a:ext cx="3004869" cy="276999"/>
          </a:xfrm>
          <a:prstGeom prst="rect">
            <a:avLst/>
          </a:prstGeom>
          <a:noFill/>
        </p:spPr>
        <p:txBody>
          <a:bodyPr wrap="square" rtlCol="0">
            <a:spAutoFit/>
          </a:bodyPr>
          <a:lstStyle/>
          <a:p>
            <a:r>
              <a:rPr lang="en-GB" sz="1200" b="1" dirty="0">
                <a:solidFill>
                  <a:srgbClr val="00B050"/>
                </a:solidFill>
              </a:rPr>
              <a:t>Used shielding – avoided death!</a:t>
            </a:r>
          </a:p>
        </p:txBody>
      </p:sp>
      <p:pic>
        <p:nvPicPr>
          <p:cNvPr id="2054" name="Picture 6" descr="http://www.anorak.co.uk/wp-content/uploads/2011/12/revigat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62" y="4010183"/>
            <a:ext cx="2730942" cy="266557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anorak.co.uk/wp-content/uploads/2011/12/radium-suppositori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0254" y="4010183"/>
            <a:ext cx="57150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30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5"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ppt_w</p:attrName>
                                        </p:attrNameLst>
                                      </p:cBhvr>
                                      <p:tavLst>
                                        <p:tav tm="0" fmla="#ppt_w*sin(2.5*pi*$)">
                                          <p:val>
                                            <p:fltVal val="0"/>
                                          </p:val>
                                        </p:tav>
                                        <p:tav tm="100000">
                                          <p:val>
                                            <p:fltVal val="1"/>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0"/>
                            </p:stCondLst>
                            <p:childTnLst>
                              <p:par>
                                <p:cTn id="47" presetID="31" presetClass="entr" presetSubtype="0" fill="hold" nodeType="afterEffect">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cBhvr>
                                        <p:cTn id="49" dur="1000" fill="hold"/>
                                        <p:tgtEl>
                                          <p:spTgt spid="2054"/>
                                        </p:tgtEl>
                                        <p:attrNameLst>
                                          <p:attrName>ppt_w</p:attrName>
                                        </p:attrNameLst>
                                      </p:cBhvr>
                                      <p:tavLst>
                                        <p:tav tm="0">
                                          <p:val>
                                            <p:fltVal val="0"/>
                                          </p:val>
                                        </p:tav>
                                        <p:tav tm="100000">
                                          <p:val>
                                            <p:strVal val="#ppt_w"/>
                                          </p:val>
                                        </p:tav>
                                      </p:tavLst>
                                    </p:anim>
                                    <p:anim calcmode="lin" valueType="num">
                                      <p:cBhvr>
                                        <p:cTn id="50" dur="1000" fill="hold"/>
                                        <p:tgtEl>
                                          <p:spTgt spid="2054"/>
                                        </p:tgtEl>
                                        <p:attrNameLst>
                                          <p:attrName>ppt_h</p:attrName>
                                        </p:attrNameLst>
                                      </p:cBhvr>
                                      <p:tavLst>
                                        <p:tav tm="0">
                                          <p:val>
                                            <p:fltVal val="0"/>
                                          </p:val>
                                        </p:tav>
                                        <p:tav tm="100000">
                                          <p:val>
                                            <p:strVal val="#ppt_h"/>
                                          </p:val>
                                        </p:tav>
                                      </p:tavLst>
                                    </p:anim>
                                    <p:anim calcmode="lin" valueType="num">
                                      <p:cBhvr>
                                        <p:cTn id="51" dur="1000" fill="hold"/>
                                        <p:tgtEl>
                                          <p:spTgt spid="2054"/>
                                        </p:tgtEl>
                                        <p:attrNameLst>
                                          <p:attrName>style.rotation</p:attrName>
                                        </p:attrNameLst>
                                      </p:cBhvr>
                                      <p:tavLst>
                                        <p:tav tm="0">
                                          <p:val>
                                            <p:fltVal val="90"/>
                                          </p:val>
                                        </p:tav>
                                        <p:tav tm="100000">
                                          <p:val>
                                            <p:fltVal val="0"/>
                                          </p:val>
                                        </p:tav>
                                      </p:tavLst>
                                    </p:anim>
                                    <p:animEffect transition="in" filter="fade">
                                      <p:cBhvr>
                                        <p:cTn id="52" dur="1000"/>
                                        <p:tgtEl>
                                          <p:spTgt spid="2054"/>
                                        </p:tgtEl>
                                      </p:cBhvr>
                                    </p:animEffect>
                                  </p:childTnLst>
                                </p:cTn>
                              </p:par>
                            </p:childTnLst>
                          </p:cTn>
                        </p:par>
                        <p:par>
                          <p:cTn id="53" fill="hold">
                            <p:stCondLst>
                              <p:cond delay="1000"/>
                            </p:stCondLst>
                            <p:childTnLst>
                              <p:par>
                                <p:cTn id="54" presetID="6" presetClass="entr" presetSubtype="16" fill="hold" nodeType="afterEffect">
                                  <p:stCondLst>
                                    <p:cond delay="3000"/>
                                  </p:stCondLst>
                                  <p:childTnLst>
                                    <p:set>
                                      <p:cBhvr>
                                        <p:cTn id="55" dur="1" fill="hold">
                                          <p:stCondLst>
                                            <p:cond delay="0"/>
                                          </p:stCondLst>
                                        </p:cTn>
                                        <p:tgtEl>
                                          <p:spTgt spid="2058"/>
                                        </p:tgtEl>
                                        <p:attrNameLst>
                                          <p:attrName>style.visibility</p:attrName>
                                        </p:attrNameLst>
                                      </p:cBhvr>
                                      <p:to>
                                        <p:strVal val="visible"/>
                                      </p:to>
                                    </p:set>
                                    <p:animEffect transition="in" filter="circle(in)">
                                      <p:cBhvr>
                                        <p:cTn id="56"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74" y="25879"/>
            <a:ext cx="5598543" cy="584775"/>
          </a:xfrm>
          <a:prstGeom prst="rect">
            <a:avLst/>
          </a:prstGeom>
          <a:noFill/>
        </p:spPr>
        <p:txBody>
          <a:bodyPr wrap="square" rtlCol="0">
            <a:spAutoFit/>
          </a:bodyPr>
          <a:lstStyle/>
          <a:p>
            <a:r>
              <a:rPr lang="en-GB" sz="3200" u="sng" dirty="0"/>
              <a:t>Physics in cancer research </a:t>
            </a:r>
          </a:p>
        </p:txBody>
      </p:sp>
      <p:sp>
        <p:nvSpPr>
          <p:cNvPr id="2" name="TextBox 1"/>
          <p:cNvSpPr txBox="1"/>
          <p:nvPr/>
        </p:nvSpPr>
        <p:spPr>
          <a:xfrm>
            <a:off x="172528" y="610654"/>
            <a:ext cx="8289984"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Cancer isn’t solely the remit of biologists – quantification / modelling is vital! </a:t>
            </a:r>
          </a:p>
          <a:p>
            <a:pPr marL="285750" indent="-285750">
              <a:buFont typeface="Arial" panose="020B0604020202020204" pitchFamily="34" charset="0"/>
              <a:buChar char="•"/>
            </a:pPr>
            <a:r>
              <a:rPr lang="en-GB" dirty="0" smtClean="0"/>
              <a:t>Physics </a:t>
            </a:r>
            <a:r>
              <a:rPr lang="en-GB" dirty="0"/>
              <a:t>and physicists have long been at the forefront of cancer research</a:t>
            </a:r>
          </a:p>
        </p:txBody>
      </p:sp>
      <p:pic>
        <p:nvPicPr>
          <p:cNvPr id="1026" name="Picture 2" descr="Roentge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626" y="1262967"/>
            <a:ext cx="1272038" cy="17866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02392" y="3049602"/>
            <a:ext cx="2172529" cy="276999"/>
          </a:xfrm>
          <a:prstGeom prst="rect">
            <a:avLst/>
          </a:prstGeom>
          <a:noFill/>
        </p:spPr>
        <p:txBody>
          <a:bodyPr wrap="square" rtlCol="0">
            <a:spAutoFit/>
          </a:bodyPr>
          <a:lstStyle/>
          <a:p>
            <a:r>
              <a:rPr lang="en-GB" sz="1200" i="1" dirty="0">
                <a:solidFill>
                  <a:srgbClr val="C02A28"/>
                </a:solidFill>
              </a:rPr>
              <a:t>Wilhelm Rontgen – X-rays</a:t>
            </a:r>
          </a:p>
        </p:txBody>
      </p:sp>
      <p:pic>
        <p:nvPicPr>
          <p:cNvPr id="1028" name="Picture 4" descr="Portrait of Antoine-Henri Becque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12" y="1276763"/>
            <a:ext cx="1254446" cy="1786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ie Curie c19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381" y="1294402"/>
            <a:ext cx="1247585" cy="17689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40448" y="3063398"/>
            <a:ext cx="1975449" cy="276999"/>
          </a:xfrm>
          <a:prstGeom prst="rect">
            <a:avLst/>
          </a:prstGeom>
          <a:noFill/>
        </p:spPr>
        <p:txBody>
          <a:bodyPr wrap="square" rtlCol="0">
            <a:spAutoFit/>
          </a:bodyPr>
          <a:lstStyle/>
          <a:p>
            <a:r>
              <a:rPr lang="en-GB" sz="1200" i="1" dirty="0">
                <a:solidFill>
                  <a:srgbClr val="C02A28"/>
                </a:solidFill>
              </a:rPr>
              <a:t>Marie Curie - radioactivity</a:t>
            </a:r>
          </a:p>
        </p:txBody>
      </p:sp>
      <p:sp>
        <p:nvSpPr>
          <p:cNvPr id="12" name="TextBox 11"/>
          <p:cNvSpPr txBox="1"/>
          <p:nvPr/>
        </p:nvSpPr>
        <p:spPr>
          <a:xfrm>
            <a:off x="267418" y="3041095"/>
            <a:ext cx="2515095" cy="276999"/>
          </a:xfrm>
          <a:prstGeom prst="rect">
            <a:avLst/>
          </a:prstGeom>
          <a:noFill/>
        </p:spPr>
        <p:txBody>
          <a:bodyPr wrap="square" rtlCol="0">
            <a:spAutoFit/>
          </a:bodyPr>
          <a:lstStyle/>
          <a:p>
            <a:r>
              <a:rPr lang="en-GB" sz="1200" i="1" dirty="0">
                <a:solidFill>
                  <a:srgbClr val="C02A28"/>
                </a:solidFill>
              </a:rPr>
              <a:t>Henri </a:t>
            </a:r>
            <a:r>
              <a:rPr lang="en-GB" sz="1200" i="1" dirty="0" err="1">
                <a:solidFill>
                  <a:srgbClr val="C02A28"/>
                </a:solidFill>
              </a:rPr>
              <a:t>Bequerel</a:t>
            </a:r>
            <a:r>
              <a:rPr lang="en-GB" sz="1200" i="1" dirty="0">
                <a:solidFill>
                  <a:srgbClr val="C02A28"/>
                </a:solidFill>
              </a:rPr>
              <a:t> -radioactivity</a:t>
            </a:r>
          </a:p>
        </p:txBody>
      </p:sp>
      <p:pic>
        <p:nvPicPr>
          <p:cNvPr id="13" name="Picture 11" descr="http://www.jdfem.com/incidents/2011-japan-quake/nuclear/radiation-symbol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851" y="2382941"/>
            <a:ext cx="758967" cy="66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http://www.jdfem.com/incidents/2011-japan-quake/nuclear/radiation-symbol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8689" y="2382941"/>
            <a:ext cx="758967" cy="665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travistation.files.wordpress.com/2012/04/david-hasselhoff-as-michael-knight-in-knightrider-thumbs-up-263w_350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0609" y="2420470"/>
            <a:ext cx="472071" cy="6282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8755" y="3526929"/>
            <a:ext cx="8289984" cy="369332"/>
          </a:xfrm>
          <a:prstGeom prst="rect">
            <a:avLst/>
          </a:prstGeom>
          <a:noFill/>
        </p:spPr>
        <p:txBody>
          <a:bodyPr wrap="square" rtlCol="0">
            <a:spAutoFit/>
          </a:bodyPr>
          <a:lstStyle/>
          <a:p>
            <a:pPr marL="285750" indent="-285750">
              <a:buFont typeface="Arial" panose="020B0604020202020204" pitchFamily="34" charset="0"/>
              <a:buChar char="•"/>
            </a:pPr>
            <a:r>
              <a:rPr lang="en-GB" dirty="0"/>
              <a:t>Of course, radiobiological knowledge was somewhat lacking… </a:t>
            </a:r>
          </a:p>
        </p:txBody>
      </p:sp>
      <p:sp>
        <p:nvSpPr>
          <p:cNvPr id="19" name="TextBox 18"/>
          <p:cNvSpPr txBox="1"/>
          <p:nvPr/>
        </p:nvSpPr>
        <p:spPr>
          <a:xfrm>
            <a:off x="267418" y="3294383"/>
            <a:ext cx="2515095" cy="276999"/>
          </a:xfrm>
          <a:prstGeom prst="rect">
            <a:avLst/>
          </a:prstGeom>
          <a:noFill/>
        </p:spPr>
        <p:txBody>
          <a:bodyPr wrap="square" rtlCol="0">
            <a:spAutoFit/>
          </a:bodyPr>
          <a:lstStyle/>
          <a:p>
            <a:r>
              <a:rPr lang="en-GB" sz="1200" b="1" dirty="0">
                <a:solidFill>
                  <a:srgbClr val="C02A28"/>
                </a:solidFill>
              </a:rPr>
              <a:t>Radiation mediated death</a:t>
            </a:r>
          </a:p>
        </p:txBody>
      </p:sp>
      <p:sp>
        <p:nvSpPr>
          <p:cNvPr id="20" name="TextBox 19"/>
          <p:cNvSpPr txBox="1"/>
          <p:nvPr/>
        </p:nvSpPr>
        <p:spPr>
          <a:xfrm>
            <a:off x="3210254" y="3295658"/>
            <a:ext cx="2515095" cy="276999"/>
          </a:xfrm>
          <a:prstGeom prst="rect">
            <a:avLst/>
          </a:prstGeom>
          <a:noFill/>
        </p:spPr>
        <p:txBody>
          <a:bodyPr wrap="square" rtlCol="0">
            <a:spAutoFit/>
          </a:bodyPr>
          <a:lstStyle/>
          <a:p>
            <a:r>
              <a:rPr lang="en-GB" sz="1200" b="1" dirty="0">
                <a:solidFill>
                  <a:srgbClr val="C02A28"/>
                </a:solidFill>
              </a:rPr>
              <a:t>Radiation mediated death</a:t>
            </a:r>
          </a:p>
        </p:txBody>
      </p:sp>
      <p:sp>
        <p:nvSpPr>
          <p:cNvPr id="21" name="TextBox 20"/>
          <p:cNvSpPr txBox="1"/>
          <p:nvPr/>
        </p:nvSpPr>
        <p:spPr>
          <a:xfrm>
            <a:off x="6202392" y="3305404"/>
            <a:ext cx="3004869" cy="276999"/>
          </a:xfrm>
          <a:prstGeom prst="rect">
            <a:avLst/>
          </a:prstGeom>
          <a:noFill/>
        </p:spPr>
        <p:txBody>
          <a:bodyPr wrap="square" rtlCol="0">
            <a:spAutoFit/>
          </a:bodyPr>
          <a:lstStyle/>
          <a:p>
            <a:r>
              <a:rPr lang="en-GB" sz="1200" b="1" dirty="0">
                <a:solidFill>
                  <a:srgbClr val="00B050"/>
                </a:solidFill>
              </a:rPr>
              <a:t>Used shielding – avoided death!</a:t>
            </a:r>
          </a:p>
        </p:txBody>
      </p:sp>
      <p:pic>
        <p:nvPicPr>
          <p:cNvPr id="2054" name="Picture 6" descr="http://www.anorak.co.uk/wp-content/uploads/2011/12/revigat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62" y="4010183"/>
            <a:ext cx="2730942" cy="266557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anorak.co.uk/wp-content/uploads/2011/12/radium-suppositori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0254" y="4010183"/>
            <a:ext cx="5715000" cy="2628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023" y="3571382"/>
            <a:ext cx="9005977" cy="315482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72528" y="3653624"/>
            <a:ext cx="8289984" cy="369332"/>
          </a:xfrm>
          <a:prstGeom prst="rect">
            <a:avLst/>
          </a:prstGeom>
          <a:noFill/>
        </p:spPr>
        <p:txBody>
          <a:bodyPr wrap="square" rtlCol="0">
            <a:spAutoFit/>
          </a:bodyPr>
          <a:lstStyle/>
          <a:p>
            <a:pPr marL="285750" indent="-285750">
              <a:buFont typeface="Arial" panose="020B0604020202020204" pitchFamily="34" charset="0"/>
              <a:buChar char="•"/>
            </a:pPr>
            <a:r>
              <a:rPr lang="en-GB" dirty="0"/>
              <a:t>The field of radiobiology was pioneered by physicist Louis Harold </a:t>
            </a:r>
            <a:r>
              <a:rPr lang="en-GB" dirty="0" err="1"/>
              <a:t>Gray</a:t>
            </a:r>
            <a:r>
              <a:rPr lang="en-GB" dirty="0"/>
              <a:t>;</a:t>
            </a:r>
          </a:p>
        </p:txBody>
      </p:sp>
      <p:pic>
        <p:nvPicPr>
          <p:cNvPr id="2060" name="Picture 12" descr="http://www.metric.org.uk/sites/default/files/images/louisgray.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08" y="4221363"/>
            <a:ext cx="1321450" cy="16192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55909" y="5868929"/>
            <a:ext cx="2515095" cy="276999"/>
          </a:xfrm>
          <a:prstGeom prst="rect">
            <a:avLst/>
          </a:prstGeom>
          <a:noFill/>
        </p:spPr>
        <p:txBody>
          <a:bodyPr wrap="square" rtlCol="0">
            <a:spAutoFit/>
          </a:bodyPr>
          <a:lstStyle/>
          <a:p>
            <a:r>
              <a:rPr lang="en-GB" sz="1200" i="1" dirty="0">
                <a:solidFill>
                  <a:srgbClr val="C02A28"/>
                </a:solidFill>
              </a:rPr>
              <a:t>Louis Harold </a:t>
            </a:r>
            <a:r>
              <a:rPr lang="en-GB" sz="1200" i="1" dirty="0" err="1">
                <a:solidFill>
                  <a:srgbClr val="C02A28"/>
                </a:solidFill>
              </a:rPr>
              <a:t>Gray</a:t>
            </a:r>
            <a:endParaRPr lang="en-GB" sz="1200" i="1" dirty="0">
              <a:solidFill>
                <a:srgbClr val="C02A28"/>
              </a:solidFill>
            </a:endParaRPr>
          </a:p>
        </p:txBody>
      </p:sp>
      <p:pic>
        <p:nvPicPr>
          <p:cNvPr id="206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1731" y="5486537"/>
            <a:ext cx="2171849" cy="1041781"/>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078966" y="4336886"/>
            <a:ext cx="6121878" cy="954107"/>
          </a:xfrm>
          <a:prstGeom prst="rect">
            <a:avLst/>
          </a:prstGeom>
          <a:noFill/>
        </p:spPr>
        <p:txBody>
          <a:bodyPr wrap="square" rtlCol="0">
            <a:spAutoFit/>
          </a:bodyPr>
          <a:lstStyle/>
          <a:p>
            <a:pPr marL="285750" indent="-285750">
              <a:buFont typeface="Arial" panose="020B0604020202020204" pitchFamily="34" charset="0"/>
              <a:buChar char="•"/>
            </a:pPr>
            <a:r>
              <a:rPr lang="en-GB" sz="1400" i="1" dirty="0"/>
              <a:t>Investigated dose-response in radiotherapy</a:t>
            </a:r>
          </a:p>
          <a:p>
            <a:pPr marL="285750" indent="-285750">
              <a:buFont typeface="Arial" panose="020B0604020202020204" pitchFamily="34" charset="0"/>
              <a:buChar char="•"/>
            </a:pPr>
            <a:r>
              <a:rPr lang="en-GB" sz="1400" i="1" dirty="0"/>
              <a:t>Examined relative biological effectiveness of different radiations</a:t>
            </a:r>
          </a:p>
          <a:p>
            <a:pPr marL="285750" indent="-285750">
              <a:buFont typeface="Arial" panose="020B0604020202020204" pitchFamily="34" charset="0"/>
              <a:buChar char="•"/>
            </a:pPr>
            <a:r>
              <a:rPr lang="en-GB" sz="1400" i="1" dirty="0"/>
              <a:t>Researched effects of hypoxia and oxygen level on treatment prognosis</a:t>
            </a:r>
          </a:p>
          <a:p>
            <a:pPr marL="285750" indent="-285750">
              <a:buFont typeface="Arial" panose="020B0604020202020204" pitchFamily="34" charset="0"/>
              <a:buChar char="•"/>
            </a:pPr>
            <a:r>
              <a:rPr lang="en-GB" sz="1400" i="1" dirty="0"/>
              <a:t>Unit of radiation dose is named in his honour</a:t>
            </a:r>
          </a:p>
        </p:txBody>
      </p:sp>
    </p:spTree>
    <p:extLst>
      <p:ext uri="{BB962C8B-B14F-4D97-AF65-F5344CB8AC3E}">
        <p14:creationId xmlns:p14="http://schemas.microsoft.com/office/powerpoint/2010/main" val="39416106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34" y="422363"/>
            <a:ext cx="855318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3569" y="31465"/>
            <a:ext cx="7119770"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….later in the course you’ll see cell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survival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curves, LIKE THIS….</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3014437" y="6468208"/>
            <a:ext cx="6129563"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..This is important, and we’ll tackle it a little later on</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57618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The Hallmarks of Cancer</a:t>
            </a:r>
            <a:endParaRPr lang="en-GB" u="sng" dirty="0"/>
          </a:p>
        </p:txBody>
      </p:sp>
      <p:sp>
        <p:nvSpPr>
          <p:cNvPr id="3" name="Content Placeholder 2"/>
          <p:cNvSpPr>
            <a:spLocks noGrp="1"/>
          </p:cNvSpPr>
          <p:nvPr>
            <p:ph idx="1"/>
          </p:nvPr>
        </p:nvSpPr>
        <p:spPr/>
        <p:txBody>
          <a:bodyPr/>
          <a:lstStyle/>
          <a:p>
            <a:r>
              <a:rPr lang="en-GB" dirty="0" smtClean="0"/>
              <a:t>Surprisingly, a universal definition of cancer has been rather difficult to elucidate ! </a:t>
            </a:r>
          </a:p>
          <a:p>
            <a:r>
              <a:rPr lang="en-GB" dirty="0" smtClean="0"/>
              <a:t>Perhaps the most accepted </a:t>
            </a:r>
            <a:r>
              <a:rPr lang="en-GB" dirty="0" smtClean="0"/>
              <a:t>definition comes from a </a:t>
            </a:r>
            <a:r>
              <a:rPr lang="en-GB" dirty="0" smtClean="0"/>
              <a:t>seminal </a:t>
            </a:r>
            <a:r>
              <a:rPr lang="en-GB" dirty="0"/>
              <a:t>paper by Douglas </a:t>
            </a:r>
            <a:r>
              <a:rPr lang="en-GB" dirty="0" err="1"/>
              <a:t>Hanahan</a:t>
            </a:r>
            <a:r>
              <a:rPr lang="en-GB" dirty="0"/>
              <a:t> and Robert </a:t>
            </a:r>
            <a:r>
              <a:rPr lang="en-GB" dirty="0" smtClean="0"/>
              <a:t>Weinberg (2000).</a:t>
            </a:r>
          </a:p>
          <a:p>
            <a:r>
              <a:rPr lang="en-GB" dirty="0" smtClean="0"/>
              <a:t>In it, they outline 6 ‘Hallmarks of cancer’, common to all tumours.  </a:t>
            </a:r>
            <a:endParaRPr lang="en-GB" dirty="0"/>
          </a:p>
        </p:txBody>
      </p:sp>
    </p:spTree>
    <p:extLst>
      <p:ext uri="{BB962C8B-B14F-4D97-AF65-F5344CB8AC3E}">
        <p14:creationId xmlns:p14="http://schemas.microsoft.com/office/powerpoint/2010/main" val="4138689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How do tumours grow? </a:t>
            </a:r>
            <a:endParaRPr lang="en-GB" u="sng" dirty="0"/>
          </a:p>
        </p:txBody>
      </p:sp>
      <p:sp>
        <p:nvSpPr>
          <p:cNvPr id="3" name="Content Placeholder 2"/>
          <p:cNvSpPr>
            <a:spLocks noGrp="1"/>
          </p:cNvSpPr>
          <p:nvPr>
            <p:ph idx="1"/>
          </p:nvPr>
        </p:nvSpPr>
        <p:spPr/>
        <p:txBody>
          <a:bodyPr/>
          <a:lstStyle/>
          <a:p>
            <a:r>
              <a:rPr lang="en-GB" sz="2000" dirty="0" smtClean="0"/>
              <a:t>Understanding how tumours grow gives us insight into how the disease will progress.</a:t>
            </a:r>
          </a:p>
          <a:p>
            <a:endParaRPr lang="en-GB" sz="2000" dirty="0"/>
          </a:p>
          <a:p>
            <a:r>
              <a:rPr lang="en-GB" sz="2000" dirty="0" smtClean="0"/>
              <a:t>Ultimately this should also give us some tools to treat cancer as well – forewarned is forearmed! </a:t>
            </a:r>
          </a:p>
          <a:p>
            <a:endParaRPr lang="en-GB" sz="2000" dirty="0"/>
          </a:p>
          <a:p>
            <a:r>
              <a:rPr lang="en-GB" sz="2000" dirty="0" smtClean="0"/>
              <a:t>Let’s recall what we know of cancer from the relevant hallmarks!  </a:t>
            </a:r>
          </a:p>
          <a:p>
            <a:endParaRPr lang="en-GB" dirty="0"/>
          </a:p>
          <a:p>
            <a:endParaRPr lang="en-GB"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197" y="4343400"/>
            <a:ext cx="1954433" cy="168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384838"/>
            <a:ext cx="1561381" cy="160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325" y="4181894"/>
            <a:ext cx="1524000" cy="187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083315"/>
            <a:ext cx="1981200" cy="187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366593" y="6400800"/>
            <a:ext cx="6709465"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 what form would we expect for a growing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tumour</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334228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128"/>
            <a:ext cx="8229600" cy="1143000"/>
          </a:xfrm>
        </p:spPr>
        <p:txBody>
          <a:bodyPr/>
          <a:lstStyle/>
          <a:p>
            <a:r>
              <a:rPr lang="en-GB" u="sng" dirty="0" smtClean="0"/>
              <a:t>Unlimited growth</a:t>
            </a:r>
            <a:endParaRPr lang="en-GB" u="sng" dirty="0"/>
          </a:p>
        </p:txBody>
      </p:sp>
      <p:sp>
        <p:nvSpPr>
          <p:cNvPr id="3" name="Content Placeholder 2"/>
          <p:cNvSpPr>
            <a:spLocks noGrp="1"/>
          </p:cNvSpPr>
          <p:nvPr>
            <p:ph idx="1"/>
          </p:nvPr>
        </p:nvSpPr>
        <p:spPr>
          <a:xfrm>
            <a:off x="255917" y="990600"/>
            <a:ext cx="8229600" cy="1066800"/>
          </a:xfrm>
        </p:spPr>
        <p:txBody>
          <a:bodyPr>
            <a:normAutofit/>
          </a:bodyPr>
          <a:lstStyle/>
          <a:p>
            <a:pPr marL="0" indent="0">
              <a:buNone/>
            </a:pPr>
            <a:r>
              <a:rPr lang="en-GB" sz="2400" dirty="0" smtClean="0"/>
              <a:t>If this is the case, then the volume of a tumour as a function of time, V(t), is related to the growth rate r by…</a:t>
            </a:r>
            <a:endParaRPr lang="en-GB" sz="2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57400"/>
            <a:ext cx="301043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228600" y="3429000"/>
            <a:ext cx="8839200" cy="1066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smtClean="0"/>
              <a:t>You will of course recognise this </a:t>
            </a:r>
            <a:r>
              <a:rPr lang="en-GB" sz="2400" dirty="0"/>
              <a:t>as </a:t>
            </a:r>
            <a:r>
              <a:rPr lang="en-GB" sz="2400" dirty="0" smtClean="0"/>
              <a:t>exponential growth, and a solution is rapidly obvious! For a tumour with initial volume V0, volume is given by….</a:t>
            </a:r>
            <a:endParaRPr lang="en-GB" sz="24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476" y="4495800"/>
            <a:ext cx="419946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638800" y="6383547"/>
            <a:ext cx="3293659"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will this look like? </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8862762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253"/>
            <a:ext cx="8659166"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 early stage growth, this function captures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tumours</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well. HOWEVER….</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2209800" y="1981200"/>
            <a:ext cx="4953000" cy="2585323"/>
          </a:xfrm>
          <a:prstGeom prst="rect">
            <a:avLst/>
          </a:prstGeom>
          <a:noFill/>
        </p:spPr>
        <p:txBody>
          <a:bodyPr wrap="square" rtlCol="0">
            <a:spAutoFit/>
          </a:bodyPr>
          <a:lstStyle/>
          <a:p>
            <a:r>
              <a:rPr lang="en-GB" dirty="0" smtClean="0"/>
              <a:t>Let’s imagine a single spherical cancer cell, with radius of </a:t>
            </a:r>
            <a:r>
              <a:rPr lang="en-GB" dirty="0" err="1" smtClean="0"/>
              <a:t>ro</a:t>
            </a:r>
            <a:r>
              <a:rPr lang="en-GB" dirty="0" smtClean="0"/>
              <a:t> = 6 micron. Let’s say further that the tumours growth rate is one division per day. How would this look over 50 days? </a:t>
            </a:r>
          </a:p>
          <a:p>
            <a:endParaRPr lang="en-GB" dirty="0"/>
          </a:p>
          <a:p>
            <a:r>
              <a:rPr lang="en-GB" dirty="0" err="1" smtClean="0"/>
              <a:t>vo</a:t>
            </a:r>
            <a:r>
              <a:rPr lang="en-GB" dirty="0" smtClean="0"/>
              <a:t> = (4*pi)/3(ro^3)  </a:t>
            </a:r>
          </a:p>
          <a:p>
            <a:r>
              <a:rPr lang="en-GB" dirty="0" smtClean="0"/>
              <a:t>r =1 </a:t>
            </a:r>
          </a:p>
          <a:p>
            <a:endParaRPr lang="en-GB" dirty="0"/>
          </a:p>
          <a:p>
            <a:r>
              <a:rPr lang="en-GB" dirty="0" smtClean="0"/>
              <a:t>……</a:t>
            </a:r>
            <a:endParaRPr lang="en-GB"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85" y="533400"/>
            <a:ext cx="7696200" cy="596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34200" y="6488668"/>
            <a:ext cx="2018245" cy="369332"/>
          </a:xfrm>
          <a:prstGeom prst="rect">
            <a:avLst/>
          </a:prstGeom>
          <a:noFill/>
        </p:spPr>
        <p:txBody>
          <a:bodyPr wrap="none" lIns="91440" tIns="45720" rIns="91440" bIns="45720">
            <a:spAutoFit/>
          </a:bodyPr>
          <a:lstStyle/>
          <a:p>
            <a:pPr algn="ct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Notice an issue?!</a:t>
            </a:r>
            <a:endParaRPr lang="en-US"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6216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fltVal val="0"/>
                                          </p:val>
                                        </p:tav>
                                        <p:tav tm="100000">
                                          <p:val>
                                            <p:strVal val="#ppt_w"/>
                                          </p:val>
                                        </p:tav>
                                      </p:tavLst>
                                    </p:anim>
                                    <p:anim calcmode="lin" valueType="num">
                                      <p:cBhvr>
                                        <p:cTn id="8" dur="1000" fill="hold"/>
                                        <p:tgtEl>
                                          <p:spTgt spid="16387"/>
                                        </p:tgtEl>
                                        <p:attrNameLst>
                                          <p:attrName>ppt_h</p:attrName>
                                        </p:attrNameLst>
                                      </p:cBhvr>
                                      <p:tavLst>
                                        <p:tav tm="0">
                                          <p:val>
                                            <p:fltVal val="0"/>
                                          </p:val>
                                        </p:tav>
                                        <p:tav tm="100000">
                                          <p:val>
                                            <p:strVal val="#ppt_h"/>
                                          </p:val>
                                        </p:tav>
                                      </p:tavLst>
                                    </p:anim>
                                    <p:anim calcmode="lin" valueType="num">
                                      <p:cBhvr>
                                        <p:cTn id="9" dur="1000" fill="hold"/>
                                        <p:tgtEl>
                                          <p:spTgt spid="16387"/>
                                        </p:tgtEl>
                                        <p:attrNameLst>
                                          <p:attrName>style.rotation</p:attrName>
                                        </p:attrNameLst>
                                      </p:cBhvr>
                                      <p:tavLst>
                                        <p:tav tm="0">
                                          <p:val>
                                            <p:fltVal val="90"/>
                                          </p:val>
                                        </p:tav>
                                        <p:tav tm="100000">
                                          <p:val>
                                            <p:fltVal val="0"/>
                                          </p:val>
                                        </p:tav>
                                      </p:tavLst>
                                    </p:anim>
                                    <p:animEffect transition="in" filter="fade">
                                      <p:cBhvr>
                                        <p:cTn id="10" dur="1000"/>
                                        <p:tgtEl>
                                          <p:spTgt spid="16387"/>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Exponential growth </a:t>
            </a:r>
            <a:endParaRPr lang="en-GB" u="sng" dirty="0"/>
          </a:p>
        </p:txBody>
      </p:sp>
      <p:sp>
        <p:nvSpPr>
          <p:cNvPr id="3" name="Content Placeholder 2"/>
          <p:cNvSpPr>
            <a:spLocks noGrp="1"/>
          </p:cNvSpPr>
          <p:nvPr>
            <p:ph idx="1"/>
          </p:nvPr>
        </p:nvSpPr>
        <p:spPr>
          <a:xfrm>
            <a:off x="4772024" y="1437480"/>
            <a:ext cx="4353284" cy="4525963"/>
          </a:xfrm>
        </p:spPr>
        <p:txBody>
          <a:bodyPr>
            <a:normAutofit/>
          </a:bodyPr>
          <a:lstStyle/>
          <a:p>
            <a:r>
              <a:rPr lang="en-GB" sz="2800" dirty="0" smtClean="0"/>
              <a:t>Exponential growth captures early stage growth of tumours well. </a:t>
            </a:r>
          </a:p>
          <a:p>
            <a:endParaRPr lang="en-GB" sz="2800" dirty="0"/>
          </a:p>
          <a:p>
            <a:r>
              <a:rPr lang="en-GB" sz="2800" dirty="0" smtClean="0"/>
              <a:t>But it rapidly fails to explain the long term dynamics…. </a:t>
            </a:r>
          </a:p>
          <a:p>
            <a:endParaRPr lang="en-GB" sz="2800" dirty="0"/>
          </a:p>
          <a:p>
            <a:r>
              <a:rPr lang="en-GB" sz="2800" dirty="0" smtClean="0"/>
              <a:t>More complexity needed!  </a:t>
            </a:r>
            <a:endParaRPr lang="en-GB" sz="2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40508"/>
            <a:ext cx="4543424"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6303033"/>
            <a:ext cx="4267200" cy="246221"/>
          </a:xfrm>
          <a:prstGeom prst="rect">
            <a:avLst/>
          </a:prstGeom>
          <a:noFill/>
        </p:spPr>
        <p:txBody>
          <a:bodyPr wrap="square" rtlCol="0">
            <a:spAutoFit/>
          </a:bodyPr>
          <a:lstStyle/>
          <a:p>
            <a:r>
              <a:rPr lang="en-GB" sz="1000" i="1" dirty="0" smtClean="0"/>
              <a:t>From Conger and </a:t>
            </a:r>
            <a:r>
              <a:rPr lang="en-GB" sz="1000" i="1" dirty="0" err="1" smtClean="0"/>
              <a:t>Zisikin</a:t>
            </a:r>
            <a:r>
              <a:rPr lang="en-GB" sz="1000" i="1" dirty="0" smtClean="0"/>
              <a:t> (Cancer Res, 1983)</a:t>
            </a:r>
            <a:endParaRPr lang="en-GB" sz="1000" i="1" dirty="0"/>
          </a:p>
        </p:txBody>
      </p:sp>
    </p:spTree>
    <p:extLst>
      <p:ext uri="{BB962C8B-B14F-4D97-AF65-F5344CB8AC3E}">
        <p14:creationId xmlns:p14="http://schemas.microsoft.com/office/powerpoint/2010/main" val="3556251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Towards tumour modelling </a:t>
            </a:r>
            <a:endParaRPr lang="en-GB" u="sng" dirty="0"/>
          </a:p>
        </p:txBody>
      </p:sp>
      <p:sp>
        <p:nvSpPr>
          <p:cNvPr id="3" name="Content Placeholder 2"/>
          <p:cNvSpPr>
            <a:spLocks noGrp="1"/>
          </p:cNvSpPr>
          <p:nvPr>
            <p:ph idx="1"/>
          </p:nvPr>
        </p:nvSpPr>
        <p:spPr/>
        <p:txBody>
          <a:bodyPr>
            <a:normAutofit/>
          </a:bodyPr>
          <a:lstStyle/>
          <a:p>
            <a:r>
              <a:rPr lang="en-GB" sz="1600" dirty="0" smtClean="0"/>
              <a:t>Why might a simple exponential model fail to capture tumour growth? </a:t>
            </a:r>
          </a:p>
          <a:p>
            <a:endParaRPr lang="en-GB" sz="1600" dirty="0"/>
          </a:p>
          <a:p>
            <a:r>
              <a:rPr lang="en-GB" sz="1600" dirty="0" smtClean="0"/>
              <a:t>Next week’s lecture will focus on tumour modelling, and the applications of this, from history right up to present day. </a:t>
            </a:r>
          </a:p>
          <a:p>
            <a:endParaRPr lang="en-GB" sz="1600" dirty="0"/>
          </a:p>
          <a:p>
            <a:r>
              <a:rPr lang="en-GB" sz="1600" dirty="0" smtClean="0"/>
              <a:t>We will distinguish between phenomenological models (which describe behaviours without recourse to what causes them) and mechanistic models (which try to capture underlying mechanisms) and see how these apply to cancer research and biophysics. </a:t>
            </a:r>
          </a:p>
          <a:p>
            <a:endParaRPr lang="en-GB" sz="1600" dirty="0"/>
          </a:p>
          <a:p>
            <a:r>
              <a:rPr lang="en-GB" sz="1600" dirty="0" smtClean="0"/>
              <a:t>It is important to have some background on cancer for next week’s lecture, so please take the time to recap through some of the points introduced this week. </a:t>
            </a:r>
            <a:endParaRPr lang="en-GB" sz="1600" dirty="0"/>
          </a:p>
        </p:txBody>
      </p:sp>
      <p:sp>
        <p:nvSpPr>
          <p:cNvPr id="4" name="Rectangle 3"/>
          <p:cNvSpPr/>
          <p:nvPr/>
        </p:nvSpPr>
        <p:spPr>
          <a:xfrm>
            <a:off x="914400" y="5227608"/>
            <a:ext cx="7092006"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We’ll pick up here next week</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83166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374" y="-24442"/>
            <a:ext cx="6553200" cy="681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929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2" y="18691"/>
            <a:ext cx="3364302" cy="290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971800" y="1118083"/>
            <a:ext cx="6019800" cy="707886"/>
          </a:xfrm>
          <a:prstGeom prst="rect">
            <a:avLst/>
          </a:prstGeom>
        </p:spPr>
        <p:txBody>
          <a:bodyPr wrap="square">
            <a:spAutoFit/>
          </a:bodyPr>
          <a:lstStyle/>
          <a:p>
            <a:r>
              <a:rPr lang="en-GB" sz="2000" b="1" dirty="0" smtClean="0"/>
              <a:t>1. “Cancer </a:t>
            </a:r>
            <a:r>
              <a:rPr lang="en-GB" sz="2000" b="1" dirty="0"/>
              <a:t>cells do not need stimulation from external signals (in the form of growth factors) to multiply</a:t>
            </a:r>
            <a:r>
              <a:rPr lang="en-GB" sz="2000" b="1" dirty="0" smtClean="0"/>
              <a:t>.”</a:t>
            </a:r>
            <a:endParaRPr lang="en-GB" sz="2000" b="1" dirty="0"/>
          </a:p>
        </p:txBody>
      </p:sp>
      <p:sp>
        <p:nvSpPr>
          <p:cNvPr id="7" name="TextBox 6"/>
          <p:cNvSpPr txBox="1"/>
          <p:nvPr/>
        </p:nvSpPr>
        <p:spPr>
          <a:xfrm>
            <a:off x="381000" y="3124200"/>
            <a:ext cx="8458200" cy="2862322"/>
          </a:xfrm>
          <a:prstGeom prst="rect">
            <a:avLst/>
          </a:prstGeom>
          <a:noFill/>
        </p:spPr>
        <p:txBody>
          <a:bodyPr wrap="square" rtlCol="0">
            <a:spAutoFit/>
          </a:bodyPr>
          <a:lstStyle/>
          <a:p>
            <a:pPr marL="285750" indent="-285750">
              <a:buFont typeface="Arial" pitchFamily="34" charset="0"/>
              <a:buChar char="•"/>
            </a:pPr>
            <a:r>
              <a:rPr lang="en-GB" dirty="0" smtClean="0"/>
              <a:t>Healthy cells require other hormones and signalling molecules to tell them when to grow and divide. </a:t>
            </a:r>
          </a:p>
          <a:p>
            <a:pPr marL="285750" indent="-285750">
              <a:buFont typeface="Arial" pitchFamily="34" charset="0"/>
              <a:buChar char="•"/>
            </a:pPr>
            <a:endParaRPr lang="en-GB" dirty="0"/>
          </a:p>
          <a:p>
            <a:pPr marL="285750" indent="-285750">
              <a:buFont typeface="Arial" pitchFamily="34" charset="0"/>
              <a:buChar char="•"/>
            </a:pPr>
            <a:r>
              <a:rPr lang="en-GB" dirty="0" smtClean="0"/>
              <a:t>Cancer cells produce these signals themselves, the process of ‘</a:t>
            </a:r>
            <a:r>
              <a:rPr lang="en-GB" dirty="0" err="1" smtClean="0"/>
              <a:t>autocrine</a:t>
            </a:r>
            <a:r>
              <a:rPr lang="en-GB" dirty="0" smtClean="0"/>
              <a:t> signalling’. </a:t>
            </a:r>
          </a:p>
          <a:p>
            <a:pPr marL="285750" indent="-285750">
              <a:buFont typeface="Arial" pitchFamily="34" charset="0"/>
              <a:buChar char="•"/>
            </a:pPr>
            <a:endParaRPr lang="en-GB" dirty="0"/>
          </a:p>
          <a:p>
            <a:pPr marL="285750" indent="-285750">
              <a:buFont typeface="Arial" pitchFamily="34" charset="0"/>
              <a:buChar char="•"/>
            </a:pPr>
            <a:r>
              <a:rPr lang="en-GB" dirty="0" smtClean="0"/>
              <a:t>This is achieved either by permanently activating signalling pathways or destroying negative feedback ‘off’ switches. </a:t>
            </a:r>
          </a:p>
          <a:p>
            <a:pPr marL="285750" indent="-285750">
              <a:buFont typeface="Arial" pitchFamily="34" charset="0"/>
              <a:buChar char="•"/>
            </a:pPr>
            <a:endParaRPr lang="en-GB" dirty="0"/>
          </a:p>
          <a:p>
            <a:pPr marL="285750" indent="-285750">
              <a:buFont typeface="Arial" pitchFamily="34" charset="0"/>
              <a:buChar char="•"/>
            </a:pPr>
            <a:r>
              <a:rPr lang="en-GB" dirty="0" smtClean="0"/>
              <a:t>Cell division in healthy cells is tightly controlled – in cancer cells, controlling proteins are altered and division is deregulated.  </a:t>
            </a:r>
            <a:endParaRPr lang="en-GB" dirty="0"/>
          </a:p>
        </p:txBody>
      </p:sp>
    </p:spTree>
    <p:extLst>
      <p:ext uri="{BB962C8B-B14F-4D97-AF65-F5344CB8AC3E}">
        <p14:creationId xmlns:p14="http://schemas.microsoft.com/office/powerpoint/2010/main" val="1811159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71800" y="1118083"/>
            <a:ext cx="6019800" cy="707886"/>
          </a:xfrm>
          <a:prstGeom prst="rect">
            <a:avLst/>
          </a:prstGeom>
        </p:spPr>
        <p:txBody>
          <a:bodyPr wrap="square">
            <a:spAutoFit/>
          </a:bodyPr>
          <a:lstStyle/>
          <a:p>
            <a:r>
              <a:rPr lang="en-GB" sz="2000" b="1" dirty="0"/>
              <a:t>2</a:t>
            </a:r>
            <a:r>
              <a:rPr lang="en-GB" sz="2000" b="1" dirty="0" smtClean="0"/>
              <a:t>. </a:t>
            </a:r>
            <a:r>
              <a:rPr lang="en-GB" sz="2000" b="1" dirty="0"/>
              <a:t>“Cancer cells are generally resistant to growth-preventing signals from their neighbours</a:t>
            </a:r>
            <a:r>
              <a:rPr lang="en-GB" sz="2000" b="1" dirty="0" smtClean="0"/>
              <a:t>.”</a:t>
            </a:r>
            <a:endParaRPr lang="en-GB" sz="2000" b="1" dirty="0"/>
          </a:p>
        </p:txBody>
      </p:sp>
      <p:sp>
        <p:nvSpPr>
          <p:cNvPr id="7" name="TextBox 6"/>
          <p:cNvSpPr txBox="1"/>
          <p:nvPr/>
        </p:nvSpPr>
        <p:spPr>
          <a:xfrm>
            <a:off x="381000" y="3124200"/>
            <a:ext cx="8458200" cy="2308324"/>
          </a:xfrm>
          <a:prstGeom prst="rect">
            <a:avLst/>
          </a:prstGeom>
          <a:noFill/>
        </p:spPr>
        <p:txBody>
          <a:bodyPr wrap="square" rtlCol="0">
            <a:spAutoFit/>
          </a:bodyPr>
          <a:lstStyle/>
          <a:p>
            <a:pPr marL="285750" indent="-285750">
              <a:buFont typeface="Arial" pitchFamily="34" charset="0"/>
              <a:buChar char="•"/>
            </a:pPr>
            <a:r>
              <a:rPr lang="en-GB" dirty="0" smtClean="0"/>
              <a:t>In healthy tissue, cell division is tightly regulated and cells signal to each other. </a:t>
            </a:r>
          </a:p>
          <a:p>
            <a:pPr marL="285750" indent="-285750">
              <a:buFont typeface="Arial" pitchFamily="34" charset="0"/>
              <a:buChar char="•"/>
            </a:pPr>
            <a:endParaRPr lang="en-GB" dirty="0"/>
          </a:p>
          <a:p>
            <a:pPr marL="285750" indent="-285750">
              <a:buFont typeface="Arial" pitchFamily="34" charset="0"/>
              <a:buChar char="•"/>
            </a:pPr>
            <a:r>
              <a:rPr lang="en-GB" dirty="0" smtClean="0"/>
              <a:t>Cell division is regulated by ‘tumour </a:t>
            </a:r>
            <a:r>
              <a:rPr lang="en-GB" dirty="0" err="1" smtClean="0"/>
              <a:t>supressor</a:t>
            </a:r>
            <a:r>
              <a:rPr lang="en-GB" dirty="0" smtClean="0"/>
              <a:t> genes’. These halt division if DNA is damaged, or other problems are detected.</a:t>
            </a:r>
          </a:p>
          <a:p>
            <a:endParaRPr lang="en-GB" dirty="0"/>
          </a:p>
          <a:p>
            <a:pPr marL="285750" indent="-285750">
              <a:buFont typeface="Arial" pitchFamily="34" charset="0"/>
              <a:buChar char="•"/>
            </a:pPr>
            <a:r>
              <a:rPr lang="en-GB" dirty="0" smtClean="0"/>
              <a:t>In cancer, this breaks down, even when severe abnormalities present. </a:t>
            </a:r>
          </a:p>
          <a:p>
            <a:pPr marL="285750" indent="-285750">
              <a:buFont typeface="Arial" pitchFamily="34" charset="0"/>
              <a:buChar char="•"/>
            </a:pPr>
            <a:endParaRPr lang="en-GB" dirty="0"/>
          </a:p>
          <a:p>
            <a:pPr marL="285750" indent="-285750">
              <a:buFont typeface="Arial" pitchFamily="34" charset="0"/>
              <a:buChar char="•"/>
            </a:pPr>
            <a:r>
              <a:rPr lang="en-GB" dirty="0" smtClean="0"/>
              <a:t>Contact inhibition is also diminished, so cells grow regardless of their environment! </a:t>
            </a:r>
            <a:endParaRPr lang="en-GB"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274157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655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4573" y="927215"/>
            <a:ext cx="6096000" cy="1323439"/>
          </a:xfrm>
          <a:prstGeom prst="rect">
            <a:avLst/>
          </a:prstGeom>
        </p:spPr>
        <p:txBody>
          <a:bodyPr wrap="square">
            <a:spAutoFit/>
          </a:bodyPr>
          <a:lstStyle/>
          <a:p>
            <a:r>
              <a:rPr lang="en-GB" sz="2000" b="1" dirty="0" smtClean="0"/>
              <a:t>3</a:t>
            </a:r>
            <a:r>
              <a:rPr lang="en-GB" sz="2000" b="1" dirty="0"/>
              <a:t>. “Apoptosis is a form of programmed cell death (cell suicide), the mechanism by which cells are programmed to die in the event they become damaged. Cancer cells are characteristically able to bypass this </a:t>
            </a:r>
            <a:r>
              <a:rPr lang="en-GB" sz="2000" b="1" dirty="0" smtClean="0"/>
              <a:t>mechanism.”</a:t>
            </a:r>
            <a:endParaRPr lang="en-GB" sz="2000" b="1" dirty="0"/>
          </a:p>
        </p:txBody>
      </p:sp>
      <p:sp>
        <p:nvSpPr>
          <p:cNvPr id="7" name="TextBox 6"/>
          <p:cNvSpPr txBox="1"/>
          <p:nvPr/>
        </p:nvSpPr>
        <p:spPr>
          <a:xfrm>
            <a:off x="383875" y="3429000"/>
            <a:ext cx="8458200" cy="2031325"/>
          </a:xfrm>
          <a:prstGeom prst="rect">
            <a:avLst/>
          </a:prstGeom>
          <a:noFill/>
        </p:spPr>
        <p:txBody>
          <a:bodyPr wrap="square" rtlCol="0">
            <a:spAutoFit/>
          </a:bodyPr>
          <a:lstStyle/>
          <a:p>
            <a:pPr marL="285750" indent="-285750">
              <a:buFont typeface="Arial" pitchFamily="34" charset="0"/>
              <a:buChar char="•"/>
            </a:pPr>
            <a:r>
              <a:rPr lang="en-GB" dirty="0" smtClean="0"/>
              <a:t>Defective cells should undergo a process of programmed cell death so that they do not pass on defective instruction. </a:t>
            </a:r>
          </a:p>
          <a:p>
            <a:pPr marL="285750" indent="-285750">
              <a:buFont typeface="Arial" pitchFamily="34" charset="0"/>
              <a:buChar char="•"/>
            </a:pPr>
            <a:endParaRPr lang="en-GB" dirty="0"/>
          </a:p>
          <a:p>
            <a:pPr marL="285750" indent="-285750">
              <a:buFont typeface="Arial" pitchFamily="34" charset="0"/>
              <a:buChar char="•"/>
            </a:pPr>
            <a:r>
              <a:rPr lang="en-GB" dirty="0" smtClean="0"/>
              <a:t>Tumour cells avoid this instruction, as their signalling is already impaired.</a:t>
            </a:r>
          </a:p>
          <a:p>
            <a:endParaRPr lang="en-GB" dirty="0"/>
          </a:p>
          <a:p>
            <a:pPr marL="285750" indent="-285750">
              <a:buFont typeface="Arial" pitchFamily="34" charset="0"/>
              <a:buChar char="•"/>
            </a:pPr>
            <a:r>
              <a:rPr lang="en-GB" dirty="0" smtClean="0"/>
              <a:t>As a result, cancer cells do not self-destruct when requested, despite their obvious damage.</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35"/>
            <a:ext cx="2590800" cy="317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563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34573" y="927215"/>
            <a:ext cx="6096000" cy="1631216"/>
          </a:xfrm>
          <a:prstGeom prst="rect">
            <a:avLst/>
          </a:prstGeom>
        </p:spPr>
        <p:txBody>
          <a:bodyPr wrap="square">
            <a:spAutoFit/>
          </a:bodyPr>
          <a:lstStyle/>
          <a:p>
            <a:r>
              <a:rPr lang="en-GB" sz="2000" b="1" dirty="0" smtClean="0"/>
              <a:t>4</a:t>
            </a:r>
            <a:r>
              <a:rPr lang="en-GB" sz="2000" b="1" dirty="0"/>
              <a:t>. “Non-cancer cells die after a certain number of divisions. Cancer cells escape this limit and are apparently capable of indefinite growth and division (immortality). But those immortal cells have damaged chromosomes, which can become cancerous.”</a:t>
            </a:r>
          </a:p>
        </p:txBody>
      </p:sp>
      <p:sp>
        <p:nvSpPr>
          <p:cNvPr id="7" name="TextBox 6"/>
          <p:cNvSpPr txBox="1"/>
          <p:nvPr/>
        </p:nvSpPr>
        <p:spPr>
          <a:xfrm>
            <a:off x="383875" y="3429000"/>
            <a:ext cx="8458200" cy="2308324"/>
          </a:xfrm>
          <a:prstGeom prst="rect">
            <a:avLst/>
          </a:prstGeom>
          <a:noFill/>
        </p:spPr>
        <p:txBody>
          <a:bodyPr wrap="square" rtlCol="0">
            <a:spAutoFit/>
          </a:bodyPr>
          <a:lstStyle/>
          <a:p>
            <a:pPr marL="285750" indent="-285750">
              <a:buFont typeface="Arial" pitchFamily="34" charset="0"/>
              <a:buChar char="•"/>
            </a:pPr>
            <a:r>
              <a:rPr lang="en-GB" dirty="0" smtClean="0"/>
              <a:t>Mammalian cells can only reproduce a certain number of times (typically 60-70). </a:t>
            </a:r>
          </a:p>
          <a:p>
            <a:pPr marL="285750" indent="-285750">
              <a:buFont typeface="Arial" pitchFamily="34" charset="0"/>
              <a:buChar char="•"/>
            </a:pPr>
            <a:endParaRPr lang="en-GB" dirty="0"/>
          </a:p>
          <a:p>
            <a:pPr marL="285750" indent="-285750">
              <a:buFont typeface="Arial" pitchFamily="34" charset="0"/>
              <a:buChar char="•"/>
            </a:pPr>
            <a:r>
              <a:rPr lang="en-GB" dirty="0" smtClean="0"/>
              <a:t>This is known as the HAYFLICK LIMIT, and is tightly regulated by telomeres – upon each doubling, </a:t>
            </a:r>
            <a:r>
              <a:rPr lang="en-GB" dirty="0" err="1" smtClean="0"/>
              <a:t>telomeric</a:t>
            </a:r>
            <a:r>
              <a:rPr lang="en-GB" dirty="0" smtClean="0"/>
              <a:t> DNA shortens until it is too short to divide again.  </a:t>
            </a:r>
          </a:p>
          <a:p>
            <a:endParaRPr lang="en-GB" dirty="0"/>
          </a:p>
          <a:p>
            <a:pPr marL="285750" indent="-285750">
              <a:buFont typeface="Arial" pitchFamily="34" charset="0"/>
              <a:buChar char="•"/>
            </a:pPr>
            <a:r>
              <a:rPr lang="en-GB" dirty="0" smtClean="0"/>
              <a:t>Cancer cells cheat – they can </a:t>
            </a:r>
            <a:r>
              <a:rPr lang="en-GB" dirty="0" err="1" smtClean="0"/>
              <a:t>upregulate</a:t>
            </a:r>
            <a:r>
              <a:rPr lang="en-GB" dirty="0" smtClean="0"/>
              <a:t> their telomeres, and become immortalized.</a:t>
            </a:r>
          </a:p>
          <a:p>
            <a:pPr marL="285750" indent="-285750">
              <a:buFont typeface="Arial" pitchFamily="34" charset="0"/>
              <a:buChar char="•"/>
            </a:pPr>
            <a:endParaRPr lang="en-GB" dirty="0"/>
          </a:p>
          <a:p>
            <a:pPr marL="285750" indent="-285750">
              <a:buFont typeface="Arial" pitchFamily="34" charset="0"/>
              <a:buChar char="•"/>
            </a:pPr>
            <a:r>
              <a:rPr lang="en-GB" dirty="0" smtClean="0"/>
              <a:t>Most tumour cells are immortalized.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09323"/>
            <a:ext cx="281716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600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2458</Words>
  <Application>Microsoft Office PowerPoint</Application>
  <PresentationFormat>On-screen Show (4:3)</PresentationFormat>
  <Paragraphs>234</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Tumour Modelling Part I: An introduction to Cancer</vt:lpstr>
      <vt:lpstr>What is Cancer? </vt:lpstr>
      <vt:lpstr>The Cell</vt:lpstr>
      <vt:lpstr>The Hallmarks of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 incidence</vt:lpstr>
      <vt:lpstr>PowerPoint Presentation</vt:lpstr>
      <vt:lpstr>PowerPoint Presentation</vt:lpstr>
      <vt:lpstr>PowerPoint Presentation</vt:lpstr>
      <vt:lpstr>Cancer causes</vt:lpstr>
      <vt:lpstr>The causes of cancer – a rogue’s gallery </vt:lpstr>
      <vt:lpstr>The cell cycle</vt:lpstr>
      <vt:lpstr>PowerPoint Presentation</vt:lpstr>
      <vt:lpstr>The tumour microenvironment</vt:lpstr>
      <vt:lpstr>PowerPoint Presentation</vt:lpstr>
      <vt:lpstr>Glucose in tumours</vt:lpstr>
      <vt:lpstr>Glucose in tumours</vt:lpstr>
      <vt:lpstr>Warburg effect</vt:lpstr>
      <vt:lpstr>Oxygen in tumours</vt:lpstr>
      <vt:lpstr>Oxygen Enhancement Ratio (OER)</vt:lpstr>
      <vt:lpstr>PowerPoint Presentation</vt:lpstr>
      <vt:lpstr>The micro-vessel network</vt:lpstr>
      <vt:lpstr>The micro-vessel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tumours grow? </vt:lpstr>
      <vt:lpstr>Unlimited growth</vt:lpstr>
      <vt:lpstr>PowerPoint Presentation</vt:lpstr>
      <vt:lpstr>Exponential growth </vt:lpstr>
      <vt:lpstr>Towards tumour modelling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DRG</dc:creator>
  <cp:lastModifiedBy>DRG</cp:lastModifiedBy>
  <cp:revision>108</cp:revision>
  <dcterms:created xsi:type="dcterms:W3CDTF">2017-03-31T10:15:31Z</dcterms:created>
  <dcterms:modified xsi:type="dcterms:W3CDTF">2018-01-07T16:50:27Z</dcterms:modified>
</cp:coreProperties>
</file>