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avi" ContentType="video/avi"/>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61" r:id="rId2"/>
    <p:sldId id="306" r:id="rId3"/>
    <p:sldId id="309" r:id="rId4"/>
    <p:sldId id="307" r:id="rId5"/>
    <p:sldId id="308" r:id="rId6"/>
    <p:sldId id="282" r:id="rId7"/>
    <p:sldId id="311" r:id="rId8"/>
    <p:sldId id="310" r:id="rId9"/>
    <p:sldId id="312" r:id="rId10"/>
    <p:sldId id="314" r:id="rId11"/>
    <p:sldId id="315" r:id="rId12"/>
    <p:sldId id="316" r:id="rId13"/>
    <p:sldId id="318" r:id="rId14"/>
    <p:sldId id="319" r:id="rId15"/>
    <p:sldId id="317" r:id="rId16"/>
    <p:sldId id="320" r:id="rId17"/>
    <p:sldId id="321" r:id="rId18"/>
    <p:sldId id="322" r:id="rId19"/>
    <p:sldId id="324" r:id="rId20"/>
    <p:sldId id="323" r:id="rId21"/>
    <p:sldId id="325" r:id="rId22"/>
    <p:sldId id="329" r:id="rId23"/>
    <p:sldId id="326" r:id="rId24"/>
    <p:sldId id="327" r:id="rId25"/>
    <p:sldId id="328" r:id="rId26"/>
    <p:sldId id="287" r:id="rId27"/>
    <p:sldId id="330" r:id="rId28"/>
    <p:sldId id="331" r:id="rId29"/>
    <p:sldId id="332" r:id="rId30"/>
    <p:sldId id="333" r:id="rId31"/>
    <p:sldId id="334" r:id="rId32"/>
    <p:sldId id="335" r:id="rId33"/>
    <p:sldId id="338" r:id="rId34"/>
    <p:sldId id="339" r:id="rId35"/>
    <p:sldId id="336" r:id="rId36"/>
    <p:sldId id="304"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0" d="100"/>
          <a:sy n="110" d="100"/>
        </p:scale>
        <p:origin x="-1644"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74B172-BF88-4521-BD4F-86EE25E4C0F6}" type="datetimeFigureOut">
              <a:rPr lang="en-GB" smtClean="0"/>
              <a:t>17/02/2018</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CF99D4C-A242-4FF2-8C86-3C46A1DCC96C}" type="slidenum">
              <a:rPr lang="en-GB" smtClean="0"/>
              <a:t>‹#›</a:t>
            </a:fld>
            <a:endParaRPr lang="en-GB"/>
          </a:p>
        </p:txBody>
      </p:sp>
    </p:spTree>
    <p:extLst>
      <p:ext uri="{BB962C8B-B14F-4D97-AF65-F5344CB8AC3E}">
        <p14:creationId xmlns:p14="http://schemas.microsoft.com/office/powerpoint/2010/main" val="15177726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BDF81AC9-307D-4DAB-942E-C61FE0153B74}" type="datetimeFigureOut">
              <a:rPr lang="en-GB" smtClean="0"/>
              <a:t>17/02/2018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AA03CE0-A0B8-4EC8-B2CF-5010C30848E8}" type="slidenum">
              <a:rPr lang="en-GB" smtClean="0"/>
              <a:t>‹#›</a:t>
            </a:fld>
            <a:endParaRPr lang="en-GB"/>
          </a:p>
        </p:txBody>
      </p:sp>
    </p:spTree>
    <p:extLst>
      <p:ext uri="{BB962C8B-B14F-4D97-AF65-F5344CB8AC3E}">
        <p14:creationId xmlns:p14="http://schemas.microsoft.com/office/powerpoint/2010/main" val="21682755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DF81AC9-307D-4DAB-942E-C61FE0153B74}" type="datetimeFigureOut">
              <a:rPr lang="en-GB" smtClean="0"/>
              <a:t>17/02/2018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AA03CE0-A0B8-4EC8-B2CF-5010C30848E8}" type="slidenum">
              <a:rPr lang="en-GB" smtClean="0"/>
              <a:t>‹#›</a:t>
            </a:fld>
            <a:endParaRPr lang="en-GB"/>
          </a:p>
        </p:txBody>
      </p:sp>
    </p:spTree>
    <p:extLst>
      <p:ext uri="{BB962C8B-B14F-4D97-AF65-F5344CB8AC3E}">
        <p14:creationId xmlns:p14="http://schemas.microsoft.com/office/powerpoint/2010/main" val="27443392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DF81AC9-307D-4DAB-942E-C61FE0153B74}" type="datetimeFigureOut">
              <a:rPr lang="en-GB" smtClean="0"/>
              <a:t>17/02/2018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AA03CE0-A0B8-4EC8-B2CF-5010C30848E8}" type="slidenum">
              <a:rPr lang="en-GB" smtClean="0"/>
              <a:t>‹#›</a:t>
            </a:fld>
            <a:endParaRPr lang="en-GB"/>
          </a:p>
        </p:txBody>
      </p:sp>
    </p:spTree>
    <p:extLst>
      <p:ext uri="{BB962C8B-B14F-4D97-AF65-F5344CB8AC3E}">
        <p14:creationId xmlns:p14="http://schemas.microsoft.com/office/powerpoint/2010/main" val="13564323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DF81AC9-307D-4DAB-942E-C61FE0153B74}" type="datetimeFigureOut">
              <a:rPr lang="en-GB" smtClean="0"/>
              <a:t>17/02/2018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AA03CE0-A0B8-4EC8-B2CF-5010C30848E8}" type="slidenum">
              <a:rPr lang="en-GB" smtClean="0"/>
              <a:t>‹#›</a:t>
            </a:fld>
            <a:endParaRPr lang="en-GB"/>
          </a:p>
        </p:txBody>
      </p:sp>
    </p:spTree>
    <p:extLst>
      <p:ext uri="{BB962C8B-B14F-4D97-AF65-F5344CB8AC3E}">
        <p14:creationId xmlns:p14="http://schemas.microsoft.com/office/powerpoint/2010/main" val="26767656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DF81AC9-307D-4DAB-942E-C61FE0153B74}" type="datetimeFigureOut">
              <a:rPr lang="en-GB" smtClean="0"/>
              <a:t>17/02/2018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AA03CE0-A0B8-4EC8-B2CF-5010C30848E8}" type="slidenum">
              <a:rPr lang="en-GB" smtClean="0"/>
              <a:t>‹#›</a:t>
            </a:fld>
            <a:endParaRPr lang="en-GB"/>
          </a:p>
        </p:txBody>
      </p:sp>
    </p:spTree>
    <p:extLst>
      <p:ext uri="{BB962C8B-B14F-4D97-AF65-F5344CB8AC3E}">
        <p14:creationId xmlns:p14="http://schemas.microsoft.com/office/powerpoint/2010/main" val="10827855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BDF81AC9-307D-4DAB-942E-C61FE0153B74}" type="datetimeFigureOut">
              <a:rPr lang="en-GB" smtClean="0"/>
              <a:t>17/02/2018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AA03CE0-A0B8-4EC8-B2CF-5010C30848E8}" type="slidenum">
              <a:rPr lang="en-GB" smtClean="0"/>
              <a:t>‹#›</a:t>
            </a:fld>
            <a:endParaRPr lang="en-GB"/>
          </a:p>
        </p:txBody>
      </p:sp>
    </p:spTree>
    <p:extLst>
      <p:ext uri="{BB962C8B-B14F-4D97-AF65-F5344CB8AC3E}">
        <p14:creationId xmlns:p14="http://schemas.microsoft.com/office/powerpoint/2010/main" val="25795105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BDF81AC9-307D-4DAB-942E-C61FE0153B74}" type="datetimeFigureOut">
              <a:rPr lang="en-GB" smtClean="0"/>
              <a:t>17/02/2018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AA03CE0-A0B8-4EC8-B2CF-5010C30848E8}" type="slidenum">
              <a:rPr lang="en-GB" smtClean="0"/>
              <a:t>‹#›</a:t>
            </a:fld>
            <a:endParaRPr lang="en-GB"/>
          </a:p>
        </p:txBody>
      </p:sp>
    </p:spTree>
    <p:extLst>
      <p:ext uri="{BB962C8B-B14F-4D97-AF65-F5344CB8AC3E}">
        <p14:creationId xmlns:p14="http://schemas.microsoft.com/office/powerpoint/2010/main" val="18931621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DF81AC9-307D-4DAB-942E-C61FE0153B74}" type="datetimeFigureOut">
              <a:rPr lang="en-GB" smtClean="0"/>
              <a:t>17/02/2018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AA03CE0-A0B8-4EC8-B2CF-5010C30848E8}" type="slidenum">
              <a:rPr lang="en-GB" smtClean="0"/>
              <a:t>‹#›</a:t>
            </a:fld>
            <a:endParaRPr lang="en-GB"/>
          </a:p>
        </p:txBody>
      </p:sp>
    </p:spTree>
    <p:extLst>
      <p:ext uri="{BB962C8B-B14F-4D97-AF65-F5344CB8AC3E}">
        <p14:creationId xmlns:p14="http://schemas.microsoft.com/office/powerpoint/2010/main" val="37350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F81AC9-307D-4DAB-942E-C61FE0153B74}" type="datetimeFigureOut">
              <a:rPr lang="en-GB" smtClean="0"/>
              <a:t>17/02/2018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AA03CE0-A0B8-4EC8-B2CF-5010C30848E8}" type="slidenum">
              <a:rPr lang="en-GB" smtClean="0"/>
              <a:t>‹#›</a:t>
            </a:fld>
            <a:endParaRPr lang="en-GB"/>
          </a:p>
        </p:txBody>
      </p:sp>
    </p:spTree>
    <p:extLst>
      <p:ext uri="{BB962C8B-B14F-4D97-AF65-F5344CB8AC3E}">
        <p14:creationId xmlns:p14="http://schemas.microsoft.com/office/powerpoint/2010/main" val="758956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F81AC9-307D-4DAB-942E-C61FE0153B74}" type="datetimeFigureOut">
              <a:rPr lang="en-GB" smtClean="0"/>
              <a:t>17/02/2018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AA03CE0-A0B8-4EC8-B2CF-5010C30848E8}" type="slidenum">
              <a:rPr lang="en-GB" smtClean="0"/>
              <a:t>‹#›</a:t>
            </a:fld>
            <a:endParaRPr lang="en-GB"/>
          </a:p>
        </p:txBody>
      </p:sp>
    </p:spTree>
    <p:extLst>
      <p:ext uri="{BB962C8B-B14F-4D97-AF65-F5344CB8AC3E}">
        <p14:creationId xmlns:p14="http://schemas.microsoft.com/office/powerpoint/2010/main" val="4578785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F81AC9-307D-4DAB-942E-C61FE0153B74}" type="datetimeFigureOut">
              <a:rPr lang="en-GB" smtClean="0"/>
              <a:t>17/02/2018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AA03CE0-A0B8-4EC8-B2CF-5010C30848E8}" type="slidenum">
              <a:rPr lang="en-GB" smtClean="0"/>
              <a:t>‹#›</a:t>
            </a:fld>
            <a:endParaRPr lang="en-GB"/>
          </a:p>
        </p:txBody>
      </p:sp>
    </p:spTree>
    <p:extLst>
      <p:ext uri="{BB962C8B-B14F-4D97-AF65-F5344CB8AC3E}">
        <p14:creationId xmlns:p14="http://schemas.microsoft.com/office/powerpoint/2010/main" val="8147675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F81AC9-307D-4DAB-942E-C61FE0153B74}" type="datetimeFigureOut">
              <a:rPr lang="en-GB" smtClean="0"/>
              <a:t>17/02/2018</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A03CE0-A0B8-4EC8-B2CF-5010C30848E8}" type="slidenum">
              <a:rPr lang="en-GB" smtClean="0"/>
              <a:t>‹#›</a:t>
            </a:fld>
            <a:endParaRPr lang="en-GB"/>
          </a:p>
        </p:txBody>
      </p:sp>
    </p:spTree>
    <p:extLst>
      <p:ext uri="{BB962C8B-B14F-4D97-AF65-F5344CB8AC3E}">
        <p14:creationId xmlns:p14="http://schemas.microsoft.com/office/powerpoint/2010/main" val="6073200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d.r.grimes@qub.ac.uk"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60.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5" Type="http://schemas.openxmlformats.org/officeDocument/2006/relationships/image" Target="../media/image47.png"/><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gi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7.png"/></Relationships>
</file>

<file path=ppt/slides/_rels/slide3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6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560" y="1524000"/>
            <a:ext cx="8229600" cy="1143000"/>
          </a:xfrm>
        </p:spPr>
        <p:txBody>
          <a:bodyPr>
            <a:normAutofit fontScale="90000"/>
          </a:bodyPr>
          <a:lstStyle/>
          <a:p>
            <a:r>
              <a:rPr lang="en-GB" b="1" u="sng" dirty="0"/>
              <a:t>Tumour Modelling Part 2: </a:t>
            </a:r>
            <a:br>
              <a:rPr lang="en-GB" b="1" u="sng" dirty="0"/>
            </a:br>
            <a:r>
              <a:rPr lang="en-GB" b="1" u="sng" dirty="0"/>
              <a:t>Intro to Modelling Cancer</a:t>
            </a:r>
          </a:p>
        </p:txBody>
      </p:sp>
      <p:sp>
        <p:nvSpPr>
          <p:cNvPr id="4" name="TextBox 3"/>
          <p:cNvSpPr txBox="1"/>
          <p:nvPr/>
        </p:nvSpPr>
        <p:spPr>
          <a:xfrm>
            <a:off x="3124200" y="2895600"/>
            <a:ext cx="5334000" cy="1477328"/>
          </a:xfrm>
          <a:prstGeom prst="rect">
            <a:avLst/>
          </a:prstGeom>
          <a:noFill/>
        </p:spPr>
        <p:txBody>
          <a:bodyPr wrap="square" rtlCol="0">
            <a:spAutoFit/>
          </a:bodyPr>
          <a:lstStyle/>
          <a:p>
            <a:r>
              <a:rPr lang="en-GB" i="1" dirty="0" err="1"/>
              <a:t>Dr.</a:t>
            </a:r>
            <a:r>
              <a:rPr lang="en-GB" i="1" dirty="0"/>
              <a:t> David Robert Grimes</a:t>
            </a:r>
          </a:p>
          <a:p>
            <a:endParaRPr lang="en-GB" dirty="0"/>
          </a:p>
          <a:p>
            <a:endParaRPr lang="en-GB" dirty="0"/>
          </a:p>
          <a:p>
            <a:r>
              <a:rPr lang="en-GB" dirty="0"/>
              <a:t>E-mail: </a:t>
            </a:r>
            <a:r>
              <a:rPr lang="en-GB" dirty="0">
                <a:hlinkClick r:id="rId2"/>
              </a:rPr>
              <a:t>d.r.grimes@qub.ac.uk</a:t>
            </a:r>
            <a:r>
              <a:rPr lang="en-GB" dirty="0"/>
              <a:t> </a:t>
            </a:r>
          </a:p>
          <a:p>
            <a:r>
              <a:rPr lang="en-GB" dirty="0"/>
              <a:t>Twitter: @drg1985</a:t>
            </a:r>
          </a:p>
        </p:txBody>
      </p:sp>
      <p:sp>
        <p:nvSpPr>
          <p:cNvPr id="6" name="AutoShape 2" descr="Image result for hoax"/>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AutoShape 4" descr="Image result for hoax"/>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AutoShape 6" descr="Image result for hoax"/>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 name="AutoShape 10" descr="Image result for medical clip art"/>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 name="AutoShape 12" descr="Image result for medical clip art"/>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 name="TextBox 10"/>
          <p:cNvSpPr txBox="1"/>
          <p:nvPr/>
        </p:nvSpPr>
        <p:spPr>
          <a:xfrm>
            <a:off x="2286000" y="6172200"/>
            <a:ext cx="5867400" cy="369332"/>
          </a:xfrm>
          <a:prstGeom prst="rect">
            <a:avLst/>
          </a:prstGeom>
          <a:noFill/>
        </p:spPr>
        <p:txBody>
          <a:bodyPr wrap="square" rtlCol="0">
            <a:spAutoFit/>
          </a:bodyPr>
          <a:lstStyle/>
          <a:p>
            <a:r>
              <a:rPr lang="en-GB" b="1" i="1" dirty="0"/>
              <a:t>Queen’s University Belfast, January 15</a:t>
            </a:r>
            <a:r>
              <a:rPr lang="en-GB" b="1" i="1" baseline="30000" dirty="0"/>
              <a:t>th</a:t>
            </a:r>
            <a:r>
              <a:rPr lang="en-GB" b="1" i="1" dirty="0"/>
              <a:t> 2018</a:t>
            </a:r>
          </a:p>
        </p:txBody>
      </p:sp>
    </p:spTree>
    <p:extLst>
      <p:ext uri="{BB962C8B-B14F-4D97-AF65-F5344CB8AC3E}">
        <p14:creationId xmlns:p14="http://schemas.microsoft.com/office/powerpoint/2010/main" val="28591561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u="sng" dirty="0"/>
              <a:t>Tumour growth – Mendelsohn </a:t>
            </a:r>
          </a:p>
        </p:txBody>
      </p:sp>
      <p:sp>
        <p:nvSpPr>
          <p:cNvPr id="3" name="Content Placeholder 2"/>
          <p:cNvSpPr>
            <a:spLocks noGrp="1"/>
          </p:cNvSpPr>
          <p:nvPr>
            <p:ph idx="1"/>
          </p:nvPr>
        </p:nvSpPr>
        <p:spPr>
          <a:xfrm>
            <a:off x="457200" y="1676400"/>
            <a:ext cx="8229600" cy="4525963"/>
          </a:xfrm>
        </p:spPr>
        <p:txBody>
          <a:bodyPr>
            <a:noAutofit/>
          </a:bodyPr>
          <a:lstStyle/>
          <a:p>
            <a:r>
              <a:rPr lang="en-GB" sz="2000" dirty="0"/>
              <a:t>Let’s revisit the exponential equation, but let’s modify it very slightly. </a:t>
            </a:r>
          </a:p>
          <a:p>
            <a:endParaRPr lang="en-GB" sz="2000" dirty="0"/>
          </a:p>
          <a:p>
            <a:endParaRPr lang="en-GB" sz="2000" dirty="0"/>
          </a:p>
          <a:p>
            <a:endParaRPr lang="en-GB" sz="2000" dirty="0"/>
          </a:p>
          <a:p>
            <a:pPr marL="0" indent="0">
              <a:buNone/>
            </a:pPr>
            <a:endParaRPr lang="en-GB" sz="2000" dirty="0"/>
          </a:p>
          <a:p>
            <a:r>
              <a:rPr lang="en-GB" sz="2000" dirty="0"/>
              <a:t>Now the rate of volume increase is proportional to the volume raised to the power of ‘b’. When b = 1, it’s just exponential. Otherwise solution is…</a:t>
            </a:r>
          </a:p>
          <a:p>
            <a:endParaRPr lang="en-GB" sz="2000" dirty="0"/>
          </a:p>
          <a:p>
            <a:endParaRPr lang="en-GB" sz="2000" dirty="0"/>
          </a:p>
          <a:p>
            <a:endParaRPr lang="en-GB" sz="2000" dirty="0"/>
          </a:p>
          <a:p>
            <a:r>
              <a:rPr lang="en-GB" sz="2000" dirty="0"/>
              <a:t>Here ‘C’ is just a constant related to initial conditions. For bonus exercise, you can check this equation holds. Mendelsohn and colleagues found that assuming b ~= 0.666,  this model could fit a variety of tumours very well. </a:t>
            </a:r>
          </a:p>
        </p:txBody>
      </p:sp>
      <p:sp>
        <p:nvSpPr>
          <p:cNvPr id="6" name="TextBox 5">
            <a:extLst>
              <a:ext uri="{FF2B5EF4-FFF2-40B4-BE49-F238E27FC236}">
                <a16:creationId xmlns="" xmlns:a16="http://schemas.microsoft.com/office/drawing/2014/main" id="{826E95CF-7744-4177-995B-688576F88E41}"/>
              </a:ext>
            </a:extLst>
          </p:cNvPr>
          <p:cNvSpPr txBox="1"/>
          <p:nvPr/>
        </p:nvSpPr>
        <p:spPr>
          <a:xfrm>
            <a:off x="609600" y="6611779"/>
            <a:ext cx="7391400" cy="246221"/>
          </a:xfrm>
          <a:prstGeom prst="rect">
            <a:avLst/>
          </a:prstGeom>
          <a:noFill/>
        </p:spPr>
        <p:txBody>
          <a:bodyPr wrap="square" rtlCol="0">
            <a:spAutoFit/>
          </a:bodyPr>
          <a:lstStyle/>
          <a:p>
            <a:r>
              <a:rPr lang="en-GB" sz="1000" i="1" dirty="0"/>
              <a:t>Sigmoid functions (Wikimedia commons, Georg-Johann, 2010)</a:t>
            </a:r>
          </a:p>
        </p:txBody>
      </p:sp>
      <p:sp>
        <p:nvSpPr>
          <p:cNvPr id="7" name="Rectangle 6">
            <a:extLst>
              <a:ext uri="{FF2B5EF4-FFF2-40B4-BE49-F238E27FC236}">
                <a16:creationId xmlns="" xmlns:a16="http://schemas.microsoft.com/office/drawing/2014/main" id="{D2CB4101-69D3-4733-AE09-2844742AEF8C}"/>
              </a:ext>
            </a:extLst>
          </p:cNvPr>
          <p:cNvSpPr/>
          <p:nvPr/>
        </p:nvSpPr>
        <p:spPr>
          <a:xfrm>
            <a:off x="5669280" y="6427113"/>
            <a:ext cx="3294876" cy="369332"/>
          </a:xfrm>
          <a:prstGeom prst="rect">
            <a:avLst/>
          </a:prstGeom>
          <a:noFill/>
        </p:spPr>
        <p:txBody>
          <a:bodyPr wrap="none" lIns="91440" tIns="45720" rIns="91440" bIns="45720">
            <a:spAutoFit/>
          </a:bodyPr>
          <a:lstStyle/>
          <a:p>
            <a:pPr algn="ctr"/>
            <a:r>
              <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Any idea why this might be? </a:t>
            </a:r>
            <a:endParaRPr lang="en-US"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4" name="Picture 3">
            <a:extLst>
              <a:ext uri="{FF2B5EF4-FFF2-40B4-BE49-F238E27FC236}">
                <a16:creationId xmlns="" xmlns:a16="http://schemas.microsoft.com/office/drawing/2014/main" id="{5428FE36-BDD8-4BEF-BFEA-00923B441D49}"/>
              </a:ext>
            </a:extLst>
          </p:cNvPr>
          <p:cNvPicPr>
            <a:picLocks noChangeAspect="1"/>
          </p:cNvPicPr>
          <p:nvPr/>
        </p:nvPicPr>
        <p:blipFill>
          <a:blip r:embed="rId2"/>
          <a:stretch>
            <a:fillRect/>
          </a:stretch>
        </p:blipFill>
        <p:spPr>
          <a:xfrm>
            <a:off x="3352800" y="2362200"/>
            <a:ext cx="2316480" cy="914400"/>
          </a:xfrm>
          <a:prstGeom prst="rect">
            <a:avLst/>
          </a:prstGeom>
        </p:spPr>
      </p:pic>
      <p:pic>
        <p:nvPicPr>
          <p:cNvPr id="5" name="Picture 4">
            <a:extLst>
              <a:ext uri="{FF2B5EF4-FFF2-40B4-BE49-F238E27FC236}">
                <a16:creationId xmlns="" xmlns:a16="http://schemas.microsoft.com/office/drawing/2014/main" id="{F0697134-93E8-4A02-B111-959262381F63}"/>
              </a:ext>
            </a:extLst>
          </p:cNvPr>
          <p:cNvPicPr>
            <a:picLocks noChangeAspect="1"/>
          </p:cNvPicPr>
          <p:nvPr/>
        </p:nvPicPr>
        <p:blipFill>
          <a:blip r:embed="rId3"/>
          <a:stretch>
            <a:fillRect/>
          </a:stretch>
        </p:blipFill>
        <p:spPr>
          <a:xfrm>
            <a:off x="2257389" y="4311112"/>
            <a:ext cx="4507302" cy="838200"/>
          </a:xfrm>
          <a:prstGeom prst="rect">
            <a:avLst/>
          </a:prstGeom>
        </p:spPr>
      </p:pic>
    </p:spTree>
    <p:extLst>
      <p:ext uri="{BB962C8B-B14F-4D97-AF65-F5344CB8AC3E}">
        <p14:creationId xmlns:p14="http://schemas.microsoft.com/office/powerpoint/2010/main" val="1529608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2" presetClass="entr" presetSubtype="4"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ppt_x"/>
                                          </p:val>
                                        </p:tav>
                                        <p:tav tm="100000">
                                          <p:val>
                                            <p:strVal val="#ppt_x"/>
                                          </p:val>
                                        </p:tav>
                                      </p:tavLst>
                                    </p:anim>
                                    <p:anim calcmode="lin" valueType="num">
                                      <p:cBhvr additive="base">
                                        <p:cTn id="1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u="sng" dirty="0"/>
              <a:t>Tumour growth – Mendelsohn </a:t>
            </a:r>
          </a:p>
        </p:txBody>
      </p:sp>
      <p:pic>
        <p:nvPicPr>
          <p:cNvPr id="10" name="Picture 9">
            <a:extLst>
              <a:ext uri="{FF2B5EF4-FFF2-40B4-BE49-F238E27FC236}">
                <a16:creationId xmlns="" xmlns:a16="http://schemas.microsoft.com/office/drawing/2014/main" id="{022A6AAF-FA37-424F-BD4C-50886F9AEDA7}"/>
              </a:ext>
            </a:extLst>
          </p:cNvPr>
          <p:cNvPicPr>
            <a:picLocks noChangeAspect="1"/>
          </p:cNvPicPr>
          <p:nvPr/>
        </p:nvPicPr>
        <p:blipFill>
          <a:blip r:embed="rId2"/>
          <a:stretch>
            <a:fillRect/>
          </a:stretch>
        </p:blipFill>
        <p:spPr>
          <a:xfrm>
            <a:off x="457200" y="1524000"/>
            <a:ext cx="4019346" cy="4973637"/>
          </a:xfrm>
          <a:prstGeom prst="rect">
            <a:avLst/>
          </a:prstGeom>
        </p:spPr>
      </p:pic>
      <p:pic>
        <p:nvPicPr>
          <p:cNvPr id="11" name="Picture 10">
            <a:extLst>
              <a:ext uri="{FF2B5EF4-FFF2-40B4-BE49-F238E27FC236}">
                <a16:creationId xmlns="" xmlns:a16="http://schemas.microsoft.com/office/drawing/2014/main" id="{8B8FF90D-F0CB-4402-AD0A-64E9B9745194}"/>
              </a:ext>
            </a:extLst>
          </p:cNvPr>
          <p:cNvPicPr>
            <a:picLocks noChangeAspect="1"/>
          </p:cNvPicPr>
          <p:nvPr/>
        </p:nvPicPr>
        <p:blipFill>
          <a:blip r:embed="rId3"/>
          <a:stretch>
            <a:fillRect/>
          </a:stretch>
        </p:blipFill>
        <p:spPr>
          <a:xfrm>
            <a:off x="4267200" y="2160177"/>
            <a:ext cx="4800600" cy="3859623"/>
          </a:xfrm>
          <a:prstGeom prst="rect">
            <a:avLst/>
          </a:prstGeom>
        </p:spPr>
      </p:pic>
      <p:sp>
        <p:nvSpPr>
          <p:cNvPr id="12" name="TextBox 11">
            <a:extLst>
              <a:ext uri="{FF2B5EF4-FFF2-40B4-BE49-F238E27FC236}">
                <a16:creationId xmlns="" xmlns:a16="http://schemas.microsoft.com/office/drawing/2014/main" id="{50E3B45A-0F8A-4ABA-95C6-8504E858E1E4}"/>
              </a:ext>
            </a:extLst>
          </p:cNvPr>
          <p:cNvSpPr txBox="1"/>
          <p:nvPr/>
        </p:nvSpPr>
        <p:spPr>
          <a:xfrm>
            <a:off x="4419600" y="1417638"/>
            <a:ext cx="4191000" cy="738664"/>
          </a:xfrm>
          <a:prstGeom prst="rect">
            <a:avLst/>
          </a:prstGeom>
          <a:noFill/>
        </p:spPr>
        <p:txBody>
          <a:bodyPr wrap="square" rtlCol="0">
            <a:spAutoFit/>
          </a:bodyPr>
          <a:lstStyle/>
          <a:p>
            <a:r>
              <a:rPr lang="en-GB" sz="1400" dirty="0"/>
              <a:t>The semi-empirical reasoning between b = 2/3 is essentially that growth is proportional to surface area! We’ll show this on the board now….. </a:t>
            </a:r>
          </a:p>
        </p:txBody>
      </p:sp>
      <p:sp>
        <p:nvSpPr>
          <p:cNvPr id="13" name="TextBox 12">
            <a:extLst>
              <a:ext uri="{FF2B5EF4-FFF2-40B4-BE49-F238E27FC236}">
                <a16:creationId xmlns="" xmlns:a16="http://schemas.microsoft.com/office/drawing/2014/main" id="{9F83EF04-B4E6-45E6-A865-03686A08B26D}"/>
              </a:ext>
            </a:extLst>
          </p:cNvPr>
          <p:cNvSpPr txBox="1"/>
          <p:nvPr/>
        </p:nvSpPr>
        <p:spPr>
          <a:xfrm>
            <a:off x="4572000" y="6119729"/>
            <a:ext cx="4191000" cy="523220"/>
          </a:xfrm>
          <a:prstGeom prst="rect">
            <a:avLst/>
          </a:prstGeom>
          <a:noFill/>
        </p:spPr>
        <p:txBody>
          <a:bodyPr wrap="square" rtlCol="0">
            <a:spAutoFit/>
          </a:bodyPr>
          <a:lstStyle/>
          <a:p>
            <a:r>
              <a:rPr lang="en-GB" sz="1400" dirty="0"/>
              <a:t>It’s worth noting that this model also produces unrestrained growth. …</a:t>
            </a:r>
          </a:p>
        </p:txBody>
      </p:sp>
    </p:spTree>
    <p:extLst>
      <p:ext uri="{BB962C8B-B14F-4D97-AF65-F5344CB8AC3E}">
        <p14:creationId xmlns:p14="http://schemas.microsoft.com/office/powerpoint/2010/main" val="14059575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u="sng" dirty="0"/>
              <a:t>Tumour growth – Gompertzian</a:t>
            </a:r>
          </a:p>
        </p:txBody>
      </p:sp>
      <p:pic>
        <p:nvPicPr>
          <p:cNvPr id="7170" name="Picture 2" descr="Gompertz.png">
            <a:extLst>
              <a:ext uri="{FF2B5EF4-FFF2-40B4-BE49-F238E27FC236}">
                <a16:creationId xmlns="" xmlns:a16="http://schemas.microsoft.com/office/drawing/2014/main" id="{BA850685-7A96-47A3-A892-54AD00E1BCA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81000" y="1143000"/>
            <a:ext cx="2743200" cy="2550968"/>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s://upload.wikimedia.org/wikipedia/commons/thumb/0/0a/Gompertz-a.svg/680px-Gompertz-a.svg.png">
            <a:extLst>
              <a:ext uri="{FF2B5EF4-FFF2-40B4-BE49-F238E27FC236}">
                <a16:creationId xmlns="" xmlns:a16="http://schemas.microsoft.com/office/drawing/2014/main" id="{00CD523A-E046-414D-BAAD-B57D5121E13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038600" y="1295400"/>
            <a:ext cx="4495800" cy="178276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 xmlns:a16="http://schemas.microsoft.com/office/drawing/2014/main" id="{37C41EA9-96D1-422E-9D67-227E6BD5CBF1}"/>
              </a:ext>
            </a:extLst>
          </p:cNvPr>
          <p:cNvSpPr txBox="1"/>
          <p:nvPr/>
        </p:nvSpPr>
        <p:spPr>
          <a:xfrm>
            <a:off x="228600" y="3886200"/>
            <a:ext cx="3200400" cy="1600438"/>
          </a:xfrm>
          <a:prstGeom prst="rect">
            <a:avLst/>
          </a:prstGeom>
          <a:noFill/>
        </p:spPr>
        <p:txBody>
          <a:bodyPr wrap="square" rtlCol="0">
            <a:spAutoFit/>
          </a:bodyPr>
          <a:lstStyle/>
          <a:p>
            <a:pPr marL="171450" indent="-171450">
              <a:buFont typeface="Arial" panose="020B0604020202020204" pitchFamily="34" charset="0"/>
              <a:buChar char="•"/>
            </a:pPr>
            <a:r>
              <a:rPr lang="en-GB" sz="1400" dirty="0"/>
              <a:t>Mathematician Benjamin </a:t>
            </a:r>
            <a:r>
              <a:rPr lang="en-GB" sz="1400" dirty="0" err="1"/>
              <a:t>Gompertz</a:t>
            </a:r>
            <a:r>
              <a:rPr lang="en-GB" sz="1400" dirty="0"/>
              <a:t> originally put forward a curve for estimating mortality in the 1800s! </a:t>
            </a:r>
          </a:p>
          <a:p>
            <a:pPr marL="171450" indent="-171450">
              <a:buFont typeface="Arial" panose="020B0604020202020204" pitchFamily="34" charset="0"/>
              <a:buChar char="•"/>
            </a:pPr>
            <a:endParaRPr lang="en-GB" sz="1400" dirty="0"/>
          </a:p>
          <a:p>
            <a:pPr marL="171450" indent="-171450">
              <a:buFont typeface="Arial" panose="020B0604020202020204" pitchFamily="34" charset="0"/>
              <a:buChar char="•"/>
            </a:pPr>
            <a:r>
              <a:rPr lang="en-GB" sz="1400" dirty="0"/>
              <a:t>In </a:t>
            </a:r>
            <a:r>
              <a:rPr lang="en-GB" sz="1400" dirty="0" err="1"/>
              <a:t>Gompertz’s</a:t>
            </a:r>
            <a:r>
              <a:rPr lang="en-GB" sz="1400" dirty="0"/>
              <a:t> formulation, the system is essentially an exponential on top of an exponential. </a:t>
            </a:r>
          </a:p>
        </p:txBody>
      </p:sp>
      <p:pic>
        <p:nvPicPr>
          <p:cNvPr id="12" name="Picture 11">
            <a:extLst>
              <a:ext uri="{FF2B5EF4-FFF2-40B4-BE49-F238E27FC236}">
                <a16:creationId xmlns="" xmlns:a16="http://schemas.microsoft.com/office/drawing/2014/main" id="{A67374E3-3C39-4992-A8E9-7CF2782ACFC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76054" y="3129744"/>
            <a:ext cx="4481511" cy="1782763"/>
          </a:xfrm>
          <a:prstGeom prst="rect">
            <a:avLst/>
          </a:prstGeom>
        </p:spPr>
      </p:pic>
      <p:pic>
        <p:nvPicPr>
          <p:cNvPr id="13" name="Picture 12">
            <a:extLst>
              <a:ext uri="{FF2B5EF4-FFF2-40B4-BE49-F238E27FC236}">
                <a16:creationId xmlns="" xmlns:a16="http://schemas.microsoft.com/office/drawing/2014/main" id="{AA48DFFD-467B-4579-BCCF-D1CC72EFA4C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068389" y="4953000"/>
            <a:ext cx="4604204" cy="1782763"/>
          </a:xfrm>
          <a:prstGeom prst="rect">
            <a:avLst/>
          </a:prstGeom>
        </p:spPr>
      </p:pic>
      <p:pic>
        <p:nvPicPr>
          <p:cNvPr id="14" name="Picture 13">
            <a:extLst>
              <a:ext uri="{FF2B5EF4-FFF2-40B4-BE49-F238E27FC236}">
                <a16:creationId xmlns="" xmlns:a16="http://schemas.microsoft.com/office/drawing/2014/main" id="{DBB644AC-7163-4913-8663-143DEC046DA7}"/>
              </a:ext>
            </a:extLst>
          </p:cNvPr>
          <p:cNvPicPr>
            <a:picLocks noChangeAspect="1"/>
          </p:cNvPicPr>
          <p:nvPr/>
        </p:nvPicPr>
        <p:blipFill>
          <a:blip r:embed="rId6"/>
          <a:stretch>
            <a:fillRect/>
          </a:stretch>
        </p:blipFill>
        <p:spPr>
          <a:xfrm>
            <a:off x="354210" y="5562600"/>
            <a:ext cx="2769990" cy="839391"/>
          </a:xfrm>
          <a:prstGeom prst="rect">
            <a:avLst/>
          </a:prstGeom>
        </p:spPr>
      </p:pic>
    </p:spTree>
    <p:extLst>
      <p:ext uri="{BB962C8B-B14F-4D97-AF65-F5344CB8AC3E}">
        <p14:creationId xmlns:p14="http://schemas.microsoft.com/office/powerpoint/2010/main" val="25154864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u="sng" dirty="0"/>
              <a:t>Tumour growth – Gompertzian</a:t>
            </a:r>
          </a:p>
        </p:txBody>
      </p:sp>
      <p:sp>
        <p:nvSpPr>
          <p:cNvPr id="10" name="TextBox 9">
            <a:extLst>
              <a:ext uri="{FF2B5EF4-FFF2-40B4-BE49-F238E27FC236}">
                <a16:creationId xmlns="" xmlns:a16="http://schemas.microsoft.com/office/drawing/2014/main" id="{37C41EA9-96D1-422E-9D67-227E6BD5CBF1}"/>
              </a:ext>
            </a:extLst>
          </p:cNvPr>
          <p:cNvSpPr txBox="1"/>
          <p:nvPr/>
        </p:nvSpPr>
        <p:spPr>
          <a:xfrm>
            <a:off x="228600" y="1406014"/>
            <a:ext cx="4876800" cy="5478423"/>
          </a:xfrm>
          <a:prstGeom prst="rect">
            <a:avLst/>
          </a:prstGeom>
          <a:noFill/>
        </p:spPr>
        <p:txBody>
          <a:bodyPr wrap="square" rtlCol="0">
            <a:spAutoFit/>
          </a:bodyPr>
          <a:lstStyle/>
          <a:p>
            <a:pPr marL="171450" indent="-171450">
              <a:buFont typeface="Arial" panose="020B0604020202020204" pitchFamily="34" charset="0"/>
              <a:buChar char="•"/>
            </a:pPr>
            <a:r>
              <a:rPr lang="en-GB" sz="1400" dirty="0"/>
              <a:t>This was recast by Laird (1963) into a new form for tumours:</a:t>
            </a:r>
          </a:p>
          <a:p>
            <a:pPr marL="171450" indent="-171450">
              <a:buFont typeface="Arial" panose="020B0604020202020204" pitchFamily="34" charset="0"/>
              <a:buChar char="•"/>
            </a:pPr>
            <a:endParaRPr lang="en-GB" sz="1400" dirty="0"/>
          </a:p>
          <a:p>
            <a:pPr marL="171450" indent="-171450">
              <a:buFont typeface="Arial" panose="020B0604020202020204" pitchFamily="34" charset="0"/>
              <a:buChar char="•"/>
            </a:pPr>
            <a:endParaRPr lang="en-GB" sz="1400" dirty="0"/>
          </a:p>
          <a:p>
            <a:pPr marL="171450" indent="-171450">
              <a:buFont typeface="Arial" panose="020B0604020202020204" pitchFamily="34" charset="0"/>
              <a:buChar char="•"/>
            </a:pPr>
            <a:endParaRPr lang="en-GB" sz="1400" dirty="0"/>
          </a:p>
          <a:p>
            <a:pPr marL="171450" indent="-171450">
              <a:buFont typeface="Arial" panose="020B0604020202020204" pitchFamily="34" charset="0"/>
              <a:buChar char="•"/>
            </a:pPr>
            <a:endParaRPr lang="en-GB" sz="1400" dirty="0"/>
          </a:p>
          <a:p>
            <a:pPr marL="171450" indent="-171450">
              <a:buFont typeface="Arial" panose="020B0604020202020204" pitchFamily="34" charset="0"/>
              <a:buChar char="•"/>
            </a:pPr>
            <a:endParaRPr lang="en-GB" sz="1400" dirty="0"/>
          </a:p>
          <a:p>
            <a:pPr marL="285750" indent="-285750">
              <a:buFont typeface="Arial" panose="020B0604020202020204" pitchFamily="34" charset="0"/>
              <a:buChar char="•"/>
            </a:pPr>
            <a:r>
              <a:rPr lang="en-GB" sz="1400" dirty="0"/>
              <a:t>It can be shown that the maximum volume obtained is…</a:t>
            </a:r>
          </a:p>
          <a:p>
            <a:pPr marL="285750" indent="-285750">
              <a:buFont typeface="Arial" panose="020B0604020202020204" pitchFamily="34" charset="0"/>
              <a:buChar char="•"/>
            </a:pPr>
            <a:endParaRPr lang="en-GB" sz="1400" dirty="0"/>
          </a:p>
          <a:p>
            <a:pPr marL="285750" indent="-285750">
              <a:buFont typeface="Arial" panose="020B0604020202020204" pitchFamily="34" charset="0"/>
              <a:buChar char="•"/>
            </a:pPr>
            <a:endParaRPr lang="en-GB" sz="1400" dirty="0"/>
          </a:p>
          <a:p>
            <a:pPr marL="285750" indent="-285750">
              <a:buFont typeface="Arial" panose="020B0604020202020204" pitchFamily="34" charset="0"/>
              <a:buChar char="•"/>
            </a:pPr>
            <a:endParaRPr lang="en-GB" sz="1400" dirty="0"/>
          </a:p>
          <a:p>
            <a:pPr marL="285750" indent="-285750">
              <a:buFont typeface="Arial" panose="020B0604020202020204" pitchFamily="34" charset="0"/>
              <a:buChar char="•"/>
            </a:pPr>
            <a:endParaRPr lang="en-GB" sz="1400" dirty="0"/>
          </a:p>
          <a:p>
            <a:pPr marL="285750" indent="-285750">
              <a:buFont typeface="Arial" panose="020B0604020202020204" pitchFamily="34" charset="0"/>
              <a:buChar char="•"/>
            </a:pPr>
            <a:r>
              <a:rPr lang="en-GB" sz="1400" dirty="0"/>
              <a:t>As an exercise, it’s trivial to show this is the case. But what this essentially means is that this growth model has a physical limit! </a:t>
            </a:r>
          </a:p>
          <a:p>
            <a:pPr marL="285750" indent="-285750">
              <a:buFont typeface="Arial" panose="020B0604020202020204" pitchFamily="34" charset="0"/>
              <a:buChar char="•"/>
            </a:pPr>
            <a:endParaRPr lang="en-GB" sz="1400" dirty="0"/>
          </a:p>
          <a:p>
            <a:pPr marL="285750" indent="-285750">
              <a:buFont typeface="Arial" panose="020B0604020202020204" pitchFamily="34" charset="0"/>
              <a:buChar char="•"/>
            </a:pPr>
            <a:r>
              <a:rPr lang="en-GB" sz="1400" dirty="0"/>
              <a:t>Anne Kane Laird gave this a physical interpretation – a decaying growth rate. This is the result of a variety of factors. When we encounter spheroids later, we shall discuss that! </a:t>
            </a:r>
          </a:p>
          <a:p>
            <a:pPr marL="285750" indent="-285750">
              <a:buFont typeface="Arial" panose="020B0604020202020204" pitchFamily="34" charset="0"/>
              <a:buChar char="•"/>
            </a:pPr>
            <a:endParaRPr lang="en-GB" sz="1400" dirty="0"/>
          </a:p>
          <a:p>
            <a:pPr marL="285750" indent="-285750">
              <a:buFont typeface="Arial" panose="020B0604020202020204" pitchFamily="34" charset="0"/>
              <a:buChar char="•"/>
            </a:pPr>
            <a:r>
              <a:rPr lang="en-GB" sz="1400" dirty="0"/>
              <a:t>This model has been successfully fit to hundreds of cell-line derived tumours, and is perhaps the most popular ‘classical’ tumour growth model. </a:t>
            </a:r>
          </a:p>
          <a:p>
            <a:pPr marL="285750" indent="-285750">
              <a:buFont typeface="Arial" panose="020B0604020202020204" pitchFamily="34" charset="0"/>
              <a:buChar char="•"/>
            </a:pPr>
            <a:endParaRPr lang="en-GB" sz="1400" dirty="0"/>
          </a:p>
          <a:p>
            <a:pPr marL="171450" indent="-171450">
              <a:buFont typeface="Arial" panose="020B0604020202020204" pitchFamily="34" charset="0"/>
              <a:buChar char="•"/>
            </a:pPr>
            <a:endParaRPr lang="en-GB" sz="1400" dirty="0"/>
          </a:p>
          <a:p>
            <a:endParaRPr lang="en-GB" sz="1400" dirty="0"/>
          </a:p>
        </p:txBody>
      </p:sp>
      <p:pic>
        <p:nvPicPr>
          <p:cNvPr id="6" name="Picture 5">
            <a:extLst>
              <a:ext uri="{FF2B5EF4-FFF2-40B4-BE49-F238E27FC236}">
                <a16:creationId xmlns="" xmlns:a16="http://schemas.microsoft.com/office/drawing/2014/main" id="{0636BDEC-E15F-4CB0-8D51-E533305D1138}"/>
              </a:ext>
            </a:extLst>
          </p:cNvPr>
          <p:cNvPicPr>
            <a:picLocks noChangeAspect="1"/>
          </p:cNvPicPr>
          <p:nvPr/>
        </p:nvPicPr>
        <p:blipFill>
          <a:blip r:embed="rId2"/>
          <a:stretch>
            <a:fillRect/>
          </a:stretch>
        </p:blipFill>
        <p:spPr>
          <a:xfrm>
            <a:off x="1600200" y="1935901"/>
            <a:ext cx="2260103" cy="613113"/>
          </a:xfrm>
          <a:prstGeom prst="rect">
            <a:avLst/>
          </a:prstGeom>
        </p:spPr>
      </p:pic>
      <p:pic>
        <p:nvPicPr>
          <p:cNvPr id="9" name="Picture 8">
            <a:extLst>
              <a:ext uri="{FF2B5EF4-FFF2-40B4-BE49-F238E27FC236}">
                <a16:creationId xmlns="" xmlns:a16="http://schemas.microsoft.com/office/drawing/2014/main" id="{BE79A026-75B2-4272-A1B9-45E119526363}"/>
              </a:ext>
            </a:extLst>
          </p:cNvPr>
          <p:cNvPicPr>
            <a:picLocks noChangeAspect="1"/>
          </p:cNvPicPr>
          <p:nvPr/>
        </p:nvPicPr>
        <p:blipFill>
          <a:blip r:embed="rId3"/>
          <a:stretch>
            <a:fillRect/>
          </a:stretch>
        </p:blipFill>
        <p:spPr>
          <a:xfrm>
            <a:off x="1676401" y="3105150"/>
            <a:ext cx="1981200" cy="506472"/>
          </a:xfrm>
          <a:prstGeom prst="rect">
            <a:avLst/>
          </a:prstGeom>
        </p:spPr>
      </p:pic>
      <p:pic>
        <p:nvPicPr>
          <p:cNvPr id="11" name="Picture 10">
            <a:extLst>
              <a:ext uri="{FF2B5EF4-FFF2-40B4-BE49-F238E27FC236}">
                <a16:creationId xmlns="" xmlns:a16="http://schemas.microsoft.com/office/drawing/2014/main" id="{BE2A6218-D26E-459F-AA65-08EA2E2B448C}"/>
              </a:ext>
            </a:extLst>
          </p:cNvPr>
          <p:cNvPicPr>
            <a:picLocks noChangeAspect="1"/>
          </p:cNvPicPr>
          <p:nvPr/>
        </p:nvPicPr>
        <p:blipFill>
          <a:blip r:embed="rId4"/>
          <a:stretch>
            <a:fillRect/>
          </a:stretch>
        </p:blipFill>
        <p:spPr>
          <a:xfrm>
            <a:off x="5105400" y="1344612"/>
            <a:ext cx="3662362" cy="5238750"/>
          </a:xfrm>
          <a:prstGeom prst="rect">
            <a:avLst/>
          </a:prstGeom>
        </p:spPr>
      </p:pic>
    </p:spTree>
    <p:extLst>
      <p:ext uri="{BB962C8B-B14F-4D97-AF65-F5344CB8AC3E}">
        <p14:creationId xmlns:p14="http://schemas.microsoft.com/office/powerpoint/2010/main" val="12820056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57013EA6-5C90-4099-BE2D-4C57E8B58B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877300" cy="6172200"/>
          </a:xfrm>
          <a:prstGeom prst="rect">
            <a:avLst/>
          </a:prstGeom>
        </p:spPr>
      </p:pic>
      <p:sp>
        <p:nvSpPr>
          <p:cNvPr id="7" name="Rectangle 6">
            <a:extLst>
              <a:ext uri="{FF2B5EF4-FFF2-40B4-BE49-F238E27FC236}">
                <a16:creationId xmlns="" xmlns:a16="http://schemas.microsoft.com/office/drawing/2014/main" id="{408AA0A0-B024-411A-8F35-B089A42F4D00}"/>
              </a:ext>
            </a:extLst>
          </p:cNvPr>
          <p:cNvSpPr/>
          <p:nvPr/>
        </p:nvSpPr>
        <p:spPr>
          <a:xfrm>
            <a:off x="2438400" y="6324600"/>
            <a:ext cx="4572000" cy="307777"/>
          </a:xfrm>
          <a:prstGeom prst="rect">
            <a:avLst/>
          </a:prstGeom>
        </p:spPr>
        <p:txBody>
          <a:bodyPr>
            <a:spAutoFit/>
          </a:bodyPr>
          <a:lstStyle/>
          <a:p>
            <a:r>
              <a:rPr lang="en-GB" sz="1400" i="1" dirty="0"/>
              <a:t>A </a:t>
            </a:r>
            <a:r>
              <a:rPr lang="en-GB" sz="1400" i="1" dirty="0" err="1"/>
              <a:t>Gompertz</a:t>
            </a:r>
            <a:r>
              <a:rPr lang="en-GB" sz="1400" i="1" dirty="0"/>
              <a:t> fit taken from </a:t>
            </a:r>
            <a:r>
              <a:rPr lang="en-GB" sz="1400" i="1" dirty="0" err="1"/>
              <a:t>Marusic</a:t>
            </a:r>
            <a:r>
              <a:rPr lang="en-GB" sz="1400" i="1" dirty="0"/>
              <a:t> et al (1994, Cell. </a:t>
            </a:r>
            <a:r>
              <a:rPr lang="en-GB" sz="1400" i="1" dirty="0" err="1"/>
              <a:t>Prolif</a:t>
            </a:r>
            <a:r>
              <a:rPr lang="en-GB" sz="1400" i="1" dirty="0"/>
              <a:t>.)</a:t>
            </a:r>
          </a:p>
        </p:txBody>
      </p:sp>
    </p:spTree>
    <p:extLst>
      <p:ext uri="{BB962C8B-B14F-4D97-AF65-F5344CB8AC3E}">
        <p14:creationId xmlns:p14="http://schemas.microsoft.com/office/powerpoint/2010/main" val="29432932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u="sng" dirty="0"/>
              <a:t>Tumour growth – Logistic growth </a:t>
            </a:r>
          </a:p>
        </p:txBody>
      </p:sp>
      <p:sp>
        <p:nvSpPr>
          <p:cNvPr id="3" name="Content Placeholder 2"/>
          <p:cNvSpPr>
            <a:spLocks noGrp="1"/>
          </p:cNvSpPr>
          <p:nvPr>
            <p:ph idx="1"/>
          </p:nvPr>
        </p:nvSpPr>
        <p:spPr>
          <a:xfrm>
            <a:off x="457200" y="1600200"/>
            <a:ext cx="8229600" cy="4525963"/>
          </a:xfrm>
        </p:spPr>
        <p:txBody>
          <a:bodyPr>
            <a:noAutofit/>
          </a:bodyPr>
          <a:lstStyle/>
          <a:p>
            <a:r>
              <a:rPr lang="en-GB" sz="2000" dirty="0"/>
              <a:t>Perhaps the most well-known sigmoidal curve is the logistic function! For tumours, this is generally written as</a:t>
            </a:r>
          </a:p>
          <a:p>
            <a:endParaRPr lang="en-GB" sz="2000" dirty="0"/>
          </a:p>
          <a:p>
            <a:pPr marL="0" indent="0">
              <a:buNone/>
            </a:pPr>
            <a:endParaRPr lang="en-GB" sz="2000" dirty="0"/>
          </a:p>
          <a:p>
            <a:endParaRPr lang="en-GB" sz="2000" dirty="0"/>
          </a:p>
          <a:p>
            <a:pPr marL="0" indent="0">
              <a:buNone/>
            </a:pPr>
            <a:endParaRPr lang="en-GB" sz="2000" dirty="0"/>
          </a:p>
          <a:p>
            <a:pPr marL="0" indent="0">
              <a:buNone/>
            </a:pPr>
            <a:r>
              <a:rPr lang="en-GB" sz="2000" dirty="0"/>
              <a:t>…where K is the tumour carrying capacity. This also yields growth restraint! A little exercise in class – can we derive the form in terms V(t) ?  </a:t>
            </a:r>
          </a:p>
          <a:p>
            <a:pPr marL="0" indent="0">
              <a:buNone/>
            </a:pPr>
            <a:endParaRPr lang="en-GB" sz="2000" dirty="0"/>
          </a:p>
          <a:p>
            <a:r>
              <a:rPr lang="en-GB" sz="2000" dirty="0"/>
              <a:t>This version also broadly describes tumour growth well! </a:t>
            </a:r>
          </a:p>
          <a:p>
            <a:endParaRPr lang="en-GB" sz="2000" dirty="0"/>
          </a:p>
          <a:p>
            <a:endParaRPr lang="en-GB" sz="2000" dirty="0"/>
          </a:p>
          <a:p>
            <a:pPr marL="0" indent="0">
              <a:buNone/>
            </a:pPr>
            <a:r>
              <a:rPr lang="en-GB" sz="2000" dirty="0"/>
              <a:t> </a:t>
            </a:r>
          </a:p>
        </p:txBody>
      </p:sp>
      <p:pic>
        <p:nvPicPr>
          <p:cNvPr id="4" name="Picture 3">
            <a:extLst>
              <a:ext uri="{FF2B5EF4-FFF2-40B4-BE49-F238E27FC236}">
                <a16:creationId xmlns="" xmlns:a16="http://schemas.microsoft.com/office/drawing/2014/main" id="{9C99C328-E2FA-42C0-9D30-247139D4DCF6}"/>
              </a:ext>
            </a:extLst>
          </p:cNvPr>
          <p:cNvPicPr>
            <a:picLocks noChangeAspect="1"/>
          </p:cNvPicPr>
          <p:nvPr/>
        </p:nvPicPr>
        <p:blipFill>
          <a:blip r:embed="rId2"/>
          <a:stretch>
            <a:fillRect/>
          </a:stretch>
        </p:blipFill>
        <p:spPr>
          <a:xfrm>
            <a:off x="3124200" y="2590800"/>
            <a:ext cx="2581275" cy="657225"/>
          </a:xfrm>
          <a:prstGeom prst="rect">
            <a:avLst/>
          </a:prstGeom>
        </p:spPr>
      </p:pic>
    </p:spTree>
    <p:extLst>
      <p:ext uri="{BB962C8B-B14F-4D97-AF65-F5344CB8AC3E}">
        <p14:creationId xmlns:p14="http://schemas.microsoft.com/office/powerpoint/2010/main" val="39342680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u="sng" dirty="0"/>
              <a:t>Classical tumour growth forms</a:t>
            </a:r>
          </a:p>
        </p:txBody>
      </p:sp>
      <p:pic>
        <p:nvPicPr>
          <p:cNvPr id="8" name="Picture 7">
            <a:extLst>
              <a:ext uri="{FF2B5EF4-FFF2-40B4-BE49-F238E27FC236}">
                <a16:creationId xmlns="" xmlns:a16="http://schemas.microsoft.com/office/drawing/2014/main" id="{DBA12AFA-C0D0-4423-94C6-7292F5E4563A}"/>
              </a:ext>
            </a:extLst>
          </p:cNvPr>
          <p:cNvPicPr>
            <a:picLocks noChangeAspect="1"/>
          </p:cNvPicPr>
          <p:nvPr/>
        </p:nvPicPr>
        <p:blipFill>
          <a:blip r:embed="rId2"/>
          <a:stretch>
            <a:fillRect/>
          </a:stretch>
        </p:blipFill>
        <p:spPr>
          <a:xfrm>
            <a:off x="3268851" y="1197507"/>
            <a:ext cx="5715000" cy="5287961"/>
          </a:xfrm>
          <a:prstGeom prst="rect">
            <a:avLst/>
          </a:prstGeom>
        </p:spPr>
      </p:pic>
      <p:sp>
        <p:nvSpPr>
          <p:cNvPr id="9" name="TextBox 8">
            <a:extLst>
              <a:ext uri="{FF2B5EF4-FFF2-40B4-BE49-F238E27FC236}">
                <a16:creationId xmlns="" xmlns:a16="http://schemas.microsoft.com/office/drawing/2014/main" id="{1AE72FD4-DAAD-4850-AF32-4D8F0C8E301A}"/>
              </a:ext>
            </a:extLst>
          </p:cNvPr>
          <p:cNvSpPr txBox="1"/>
          <p:nvPr/>
        </p:nvSpPr>
        <p:spPr>
          <a:xfrm>
            <a:off x="4953000" y="6485468"/>
            <a:ext cx="3429000" cy="400110"/>
          </a:xfrm>
          <a:prstGeom prst="rect">
            <a:avLst/>
          </a:prstGeom>
          <a:noFill/>
        </p:spPr>
        <p:txBody>
          <a:bodyPr wrap="square" rtlCol="0">
            <a:spAutoFit/>
          </a:bodyPr>
          <a:lstStyle/>
          <a:p>
            <a:r>
              <a:rPr lang="en-GB" sz="1000" i="1" dirty="0"/>
              <a:t>From </a:t>
            </a:r>
            <a:r>
              <a:rPr lang="en-GB" sz="1000" i="1" dirty="0" err="1"/>
              <a:t>Gerlee</a:t>
            </a:r>
            <a:r>
              <a:rPr lang="en-GB" sz="1000" i="1" dirty="0"/>
              <a:t> 2013 – The Model Muddle: In search of </a:t>
            </a:r>
            <a:r>
              <a:rPr lang="en-GB" sz="1000" i="1" dirty="0" err="1"/>
              <a:t>tumor</a:t>
            </a:r>
            <a:r>
              <a:rPr lang="en-GB" sz="1000" i="1" dirty="0"/>
              <a:t> growth laws (Cancer Res.)- An excellent review article! </a:t>
            </a:r>
          </a:p>
        </p:txBody>
      </p:sp>
      <p:sp>
        <p:nvSpPr>
          <p:cNvPr id="10" name="TextBox 9">
            <a:extLst>
              <a:ext uri="{FF2B5EF4-FFF2-40B4-BE49-F238E27FC236}">
                <a16:creationId xmlns="" xmlns:a16="http://schemas.microsoft.com/office/drawing/2014/main" id="{D676CBC3-B89D-4DCE-BAAE-5ED56404BA4C}"/>
              </a:ext>
            </a:extLst>
          </p:cNvPr>
          <p:cNvSpPr txBox="1"/>
          <p:nvPr/>
        </p:nvSpPr>
        <p:spPr>
          <a:xfrm>
            <a:off x="76200" y="1295400"/>
            <a:ext cx="3276600" cy="4616648"/>
          </a:xfrm>
          <a:prstGeom prst="rect">
            <a:avLst/>
          </a:prstGeom>
          <a:noFill/>
        </p:spPr>
        <p:txBody>
          <a:bodyPr wrap="square" rtlCol="0">
            <a:spAutoFit/>
          </a:bodyPr>
          <a:lstStyle/>
          <a:p>
            <a:pPr marL="285750" indent="-285750">
              <a:buFont typeface="Arial" panose="020B0604020202020204" pitchFamily="34" charset="0"/>
              <a:buChar char="•"/>
            </a:pPr>
            <a:r>
              <a:rPr lang="en-GB" sz="1400" dirty="0"/>
              <a:t>There are other types of classical sigmoidal models, but we neglect them here. A more in-depth discussion can be found in </a:t>
            </a:r>
            <a:r>
              <a:rPr lang="en-GB" sz="1400" dirty="0" err="1"/>
              <a:t>Gerlee</a:t>
            </a:r>
            <a:r>
              <a:rPr lang="en-GB" sz="1400" dirty="0"/>
              <a:t> (2013).</a:t>
            </a:r>
          </a:p>
          <a:p>
            <a:pPr marL="285750" indent="-285750">
              <a:buFont typeface="Arial" panose="020B0604020202020204" pitchFamily="34" charset="0"/>
              <a:buChar char="•"/>
            </a:pPr>
            <a:endParaRPr lang="en-GB" sz="1400" dirty="0"/>
          </a:p>
          <a:p>
            <a:pPr marL="285750" indent="-285750">
              <a:buFont typeface="Arial" panose="020B0604020202020204" pitchFamily="34" charset="0"/>
              <a:buChar char="•"/>
            </a:pPr>
            <a:r>
              <a:rPr lang="en-GB" sz="1400" dirty="0"/>
              <a:t>Generally speaking, the Gompertzian model and its extensions (which we’ll briefly mention) are perhaps the most frequently encountered. </a:t>
            </a:r>
          </a:p>
          <a:p>
            <a:pPr marL="285750" indent="-285750">
              <a:buFont typeface="Arial" panose="020B0604020202020204" pitchFamily="34" charset="0"/>
              <a:buChar char="•"/>
            </a:pPr>
            <a:endParaRPr lang="en-GB" sz="1400" dirty="0"/>
          </a:p>
          <a:p>
            <a:pPr marL="285750" indent="-285750">
              <a:buFont typeface="Arial" panose="020B0604020202020204" pitchFamily="34" charset="0"/>
              <a:buChar char="•"/>
            </a:pPr>
            <a:r>
              <a:rPr lang="en-GB" sz="1400" dirty="0"/>
              <a:t>This is partially because the physical parameters needed are easy to measure, and intuitive. </a:t>
            </a:r>
          </a:p>
          <a:p>
            <a:pPr marL="285750" indent="-285750">
              <a:buFont typeface="Arial" panose="020B0604020202020204" pitchFamily="34" charset="0"/>
              <a:buChar char="•"/>
            </a:pPr>
            <a:endParaRPr lang="en-GB" sz="1400" dirty="0"/>
          </a:p>
          <a:p>
            <a:pPr marL="285750" indent="-285750">
              <a:buFont typeface="Arial" panose="020B0604020202020204" pitchFamily="34" charset="0"/>
              <a:buChar char="•"/>
            </a:pPr>
            <a:r>
              <a:rPr lang="en-GB" sz="1400" dirty="0"/>
              <a:t>For spheroids, </a:t>
            </a:r>
            <a:r>
              <a:rPr lang="en-GB" sz="1400" dirty="0" err="1"/>
              <a:t>Marsuric</a:t>
            </a:r>
            <a:r>
              <a:rPr lang="en-GB" sz="1400" dirty="0"/>
              <a:t> et al (1994) argue it is the best ‘classical’ form.</a:t>
            </a:r>
          </a:p>
          <a:p>
            <a:pPr marL="285750" indent="-285750">
              <a:buFont typeface="Arial" panose="020B0604020202020204" pitchFamily="34" charset="0"/>
              <a:buChar char="•"/>
            </a:pPr>
            <a:endParaRPr lang="en-GB" sz="1400" dirty="0"/>
          </a:p>
          <a:p>
            <a:pPr marL="285750" indent="-285750">
              <a:buFont typeface="Arial" panose="020B0604020202020204" pitchFamily="34" charset="0"/>
              <a:buChar char="•"/>
            </a:pPr>
            <a:r>
              <a:rPr lang="en-GB" sz="1400" dirty="0"/>
              <a:t>By contrast, </a:t>
            </a:r>
            <a:r>
              <a:rPr lang="en-GB" sz="1400" dirty="0" err="1"/>
              <a:t>Gerlee</a:t>
            </a:r>
            <a:r>
              <a:rPr lang="en-GB" sz="1400" dirty="0"/>
              <a:t> suggests that the inherent noise of experimental biological data shouldn’t seduce us into easiest model. </a:t>
            </a:r>
          </a:p>
        </p:txBody>
      </p:sp>
      <p:sp>
        <p:nvSpPr>
          <p:cNvPr id="11" name="Rectangle 10">
            <a:extLst>
              <a:ext uri="{FF2B5EF4-FFF2-40B4-BE49-F238E27FC236}">
                <a16:creationId xmlns="" xmlns:a16="http://schemas.microsoft.com/office/drawing/2014/main" id="{F840D332-2F30-492D-AD03-0824823654E8}"/>
              </a:ext>
            </a:extLst>
          </p:cNvPr>
          <p:cNvSpPr/>
          <p:nvPr/>
        </p:nvSpPr>
        <p:spPr>
          <a:xfrm>
            <a:off x="173064" y="6365019"/>
            <a:ext cx="3632854" cy="369332"/>
          </a:xfrm>
          <a:prstGeom prst="rect">
            <a:avLst/>
          </a:prstGeom>
          <a:noFill/>
        </p:spPr>
        <p:txBody>
          <a:bodyPr wrap="none" lIns="91440" tIns="45720" rIns="91440" bIns="45720">
            <a:spAutoFit/>
          </a:bodyPr>
          <a:lstStyle/>
          <a:p>
            <a:pPr algn="ctr"/>
            <a:r>
              <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ARE THESE MODELS MECHANISTIC? </a:t>
            </a:r>
            <a:endParaRPr lang="en-US"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287323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2" presetClass="entr" presetSubtype="4" fill="hold" grpId="0" nodeType="after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500" fill="hold"/>
                                        <p:tgtEl>
                                          <p:spTgt spid="11"/>
                                        </p:tgtEl>
                                        <p:attrNameLst>
                                          <p:attrName>ppt_x</p:attrName>
                                        </p:attrNameLst>
                                      </p:cBhvr>
                                      <p:tavLst>
                                        <p:tav tm="0">
                                          <p:val>
                                            <p:strVal val="#ppt_x"/>
                                          </p:val>
                                        </p:tav>
                                        <p:tav tm="100000">
                                          <p:val>
                                            <p:strVal val="#ppt_x"/>
                                          </p:val>
                                        </p:tav>
                                      </p:tavLst>
                                    </p:anim>
                                    <p:anim calcmode="lin" valueType="num">
                                      <p:cBhvr additive="base">
                                        <p:cTn id="1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D852333-9C7C-44D7-A933-743E1D0E94B5}"/>
              </a:ext>
            </a:extLst>
          </p:cNvPr>
          <p:cNvSpPr>
            <a:spLocks noGrp="1"/>
          </p:cNvSpPr>
          <p:nvPr>
            <p:ph type="title"/>
          </p:nvPr>
        </p:nvSpPr>
        <p:spPr/>
        <p:txBody>
          <a:bodyPr/>
          <a:lstStyle/>
          <a:p>
            <a:r>
              <a:rPr lang="en-GB" u="sng" dirty="0"/>
              <a:t>Tumour spheroids</a:t>
            </a:r>
          </a:p>
        </p:txBody>
      </p:sp>
      <p:sp>
        <p:nvSpPr>
          <p:cNvPr id="3" name="Content Placeholder 2">
            <a:extLst>
              <a:ext uri="{FF2B5EF4-FFF2-40B4-BE49-F238E27FC236}">
                <a16:creationId xmlns="" xmlns:a16="http://schemas.microsoft.com/office/drawing/2014/main" id="{1E60E3E7-5670-4C16-AF26-4375E7DE0159}"/>
              </a:ext>
            </a:extLst>
          </p:cNvPr>
          <p:cNvSpPr>
            <a:spLocks noGrp="1"/>
          </p:cNvSpPr>
          <p:nvPr>
            <p:ph idx="1"/>
          </p:nvPr>
        </p:nvSpPr>
        <p:spPr/>
        <p:txBody>
          <a:bodyPr>
            <a:normAutofit/>
          </a:bodyPr>
          <a:lstStyle/>
          <a:p>
            <a:r>
              <a:rPr lang="en-GB" sz="1800" dirty="0"/>
              <a:t>These models all have merit and can capture the growth dynamics of different tumour lines, but they don’t specifically tell us what drives the slowing down and plateauing of growth frequently observed.</a:t>
            </a:r>
          </a:p>
          <a:p>
            <a:pPr marL="0" indent="0">
              <a:buNone/>
            </a:pPr>
            <a:endParaRPr lang="en-GB" sz="1800" dirty="0"/>
          </a:p>
        </p:txBody>
      </p:sp>
      <p:pic>
        <p:nvPicPr>
          <p:cNvPr id="5" name="Picture 4">
            <a:extLst>
              <a:ext uri="{FF2B5EF4-FFF2-40B4-BE49-F238E27FC236}">
                <a16:creationId xmlns="" xmlns:a16="http://schemas.microsoft.com/office/drawing/2014/main" id="{78FC0DDE-BB6F-4775-9FEA-F17484F9F9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81600" y="2498283"/>
            <a:ext cx="3799490" cy="4085079"/>
          </a:xfrm>
          <a:prstGeom prst="rect">
            <a:avLst/>
          </a:prstGeom>
        </p:spPr>
      </p:pic>
      <p:sp>
        <p:nvSpPr>
          <p:cNvPr id="7" name="Rectangle 6">
            <a:extLst>
              <a:ext uri="{FF2B5EF4-FFF2-40B4-BE49-F238E27FC236}">
                <a16:creationId xmlns="" xmlns:a16="http://schemas.microsoft.com/office/drawing/2014/main" id="{BB5AC51E-145D-4941-8D8C-22A217C3C223}"/>
              </a:ext>
            </a:extLst>
          </p:cNvPr>
          <p:cNvSpPr/>
          <p:nvPr/>
        </p:nvSpPr>
        <p:spPr>
          <a:xfrm>
            <a:off x="0" y="2667000"/>
            <a:ext cx="5181600" cy="2800767"/>
          </a:xfrm>
          <a:prstGeom prst="rect">
            <a:avLst/>
          </a:prstGeom>
          <a:noFill/>
        </p:spPr>
        <p:txBody>
          <a:bodyPr wrap="square" lIns="91440" tIns="45720" rIns="91440" bIns="45720">
            <a:spAutoFit/>
          </a:bodyPr>
          <a:lstStyle/>
          <a:p>
            <a:pPr algn="ctr"/>
            <a:r>
              <a:rPr lang="en-US" sz="4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Biological reality: Consider 2D-cell culture – What issues might arise here?</a:t>
            </a:r>
          </a:p>
        </p:txBody>
      </p:sp>
      <p:sp>
        <p:nvSpPr>
          <p:cNvPr id="9" name="Rectangle 8">
            <a:extLst>
              <a:ext uri="{FF2B5EF4-FFF2-40B4-BE49-F238E27FC236}">
                <a16:creationId xmlns="" xmlns:a16="http://schemas.microsoft.com/office/drawing/2014/main" id="{90414657-839D-4919-B734-EB2EB9A58C3C}"/>
              </a:ext>
            </a:extLst>
          </p:cNvPr>
          <p:cNvSpPr/>
          <p:nvPr/>
        </p:nvSpPr>
        <p:spPr>
          <a:xfrm>
            <a:off x="446690" y="6488668"/>
            <a:ext cx="4213526" cy="369332"/>
          </a:xfrm>
          <a:prstGeom prst="rect">
            <a:avLst/>
          </a:prstGeom>
          <a:noFill/>
        </p:spPr>
        <p:txBody>
          <a:bodyPr wrap="none" lIns="91440" tIns="45720" rIns="91440" bIns="45720">
            <a:spAutoFit/>
          </a:bodyPr>
          <a:lstStyle/>
          <a:p>
            <a:pPr algn="ctr"/>
            <a:r>
              <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AND HOW DO WE GET MORE ACCURATE? </a:t>
            </a:r>
            <a:endParaRPr lang="en-US"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3689763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D852333-9C7C-44D7-A933-743E1D0E94B5}"/>
              </a:ext>
            </a:extLst>
          </p:cNvPr>
          <p:cNvSpPr>
            <a:spLocks noGrp="1"/>
          </p:cNvSpPr>
          <p:nvPr>
            <p:ph type="title"/>
          </p:nvPr>
        </p:nvSpPr>
        <p:spPr/>
        <p:txBody>
          <a:bodyPr/>
          <a:lstStyle/>
          <a:p>
            <a:r>
              <a:rPr lang="en-GB" u="sng" dirty="0"/>
              <a:t>Tumour spheroids</a:t>
            </a:r>
          </a:p>
        </p:txBody>
      </p:sp>
      <p:sp>
        <p:nvSpPr>
          <p:cNvPr id="3" name="Content Placeholder 2">
            <a:extLst>
              <a:ext uri="{FF2B5EF4-FFF2-40B4-BE49-F238E27FC236}">
                <a16:creationId xmlns="" xmlns:a16="http://schemas.microsoft.com/office/drawing/2014/main" id="{1E60E3E7-5670-4C16-AF26-4375E7DE0159}"/>
              </a:ext>
            </a:extLst>
          </p:cNvPr>
          <p:cNvSpPr>
            <a:spLocks noGrp="1"/>
          </p:cNvSpPr>
          <p:nvPr>
            <p:ph idx="1"/>
          </p:nvPr>
        </p:nvSpPr>
        <p:spPr>
          <a:xfrm>
            <a:off x="5257800" y="1417638"/>
            <a:ext cx="3657600" cy="4525963"/>
          </a:xfrm>
        </p:spPr>
        <p:txBody>
          <a:bodyPr>
            <a:normAutofit fontScale="85000" lnSpcReduction="10000"/>
          </a:bodyPr>
          <a:lstStyle/>
          <a:p>
            <a:r>
              <a:rPr lang="en-GB" sz="1800" dirty="0"/>
              <a:t>Tumour spheroids are 3D aggregates of cells grown in a medium.</a:t>
            </a:r>
          </a:p>
          <a:p>
            <a:endParaRPr lang="en-GB" sz="1800" dirty="0"/>
          </a:p>
          <a:p>
            <a:r>
              <a:rPr lang="en-GB" sz="1800" dirty="0"/>
              <a:t>Unlike 2D cell culture, they replicate real in vivo tumours (particularly avascular types) extremely well. </a:t>
            </a:r>
          </a:p>
          <a:p>
            <a:endParaRPr lang="en-GB" sz="1800" dirty="0"/>
          </a:p>
          <a:p>
            <a:r>
              <a:rPr lang="en-GB" sz="1800" dirty="0"/>
              <a:t>They can be thought of as ‘spherical’ tumours – a nice geometry for solving! </a:t>
            </a:r>
          </a:p>
          <a:p>
            <a:endParaRPr lang="en-GB" sz="1800" dirty="0"/>
          </a:p>
          <a:p>
            <a:r>
              <a:rPr lang="en-GB" sz="1800" dirty="0"/>
              <a:t>Notably, they have heterogeneous nutrient distributions! </a:t>
            </a:r>
          </a:p>
          <a:p>
            <a:endParaRPr lang="en-GB" sz="1800" dirty="0"/>
          </a:p>
          <a:p>
            <a:r>
              <a:rPr lang="en-GB" sz="1800" dirty="0"/>
              <a:t>Essentially, this means they offer us some experimental (and theoretical) insight into the phenomena underpinning growth.</a:t>
            </a:r>
          </a:p>
          <a:p>
            <a:endParaRPr lang="en-GB" sz="1800" dirty="0"/>
          </a:p>
          <a:p>
            <a:r>
              <a:rPr lang="en-GB" sz="1800" dirty="0"/>
              <a:t>We’ll look at oxygen distribution first…..  </a:t>
            </a:r>
          </a:p>
          <a:p>
            <a:pPr marL="0" indent="0">
              <a:buNone/>
            </a:pPr>
            <a:endParaRPr lang="en-GB" sz="1800" dirty="0"/>
          </a:p>
        </p:txBody>
      </p:sp>
      <p:pic>
        <p:nvPicPr>
          <p:cNvPr id="4" name="Picture 3">
            <a:extLst>
              <a:ext uri="{FF2B5EF4-FFF2-40B4-BE49-F238E27FC236}">
                <a16:creationId xmlns="" xmlns:a16="http://schemas.microsoft.com/office/drawing/2014/main" id="{CAA5DD8A-7D11-44C5-AAE7-D895E3A1E27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 y="1219200"/>
            <a:ext cx="5043487" cy="4724401"/>
          </a:xfrm>
          <a:prstGeom prst="rect">
            <a:avLst/>
          </a:prstGeom>
        </p:spPr>
      </p:pic>
      <p:sp>
        <p:nvSpPr>
          <p:cNvPr id="8" name="TextBox 7">
            <a:extLst>
              <a:ext uri="{FF2B5EF4-FFF2-40B4-BE49-F238E27FC236}">
                <a16:creationId xmlns="" xmlns:a16="http://schemas.microsoft.com/office/drawing/2014/main" id="{4BB363FB-496F-4B74-8AE1-FAE7607EF35C}"/>
              </a:ext>
            </a:extLst>
          </p:cNvPr>
          <p:cNvSpPr txBox="1"/>
          <p:nvPr/>
        </p:nvSpPr>
        <p:spPr>
          <a:xfrm>
            <a:off x="762000" y="6172200"/>
            <a:ext cx="3733800" cy="246221"/>
          </a:xfrm>
          <a:prstGeom prst="rect">
            <a:avLst/>
          </a:prstGeom>
          <a:noFill/>
        </p:spPr>
        <p:txBody>
          <a:bodyPr wrap="square" rtlCol="0">
            <a:spAutoFit/>
          </a:bodyPr>
          <a:lstStyle/>
          <a:p>
            <a:r>
              <a:rPr lang="en-GB" sz="1000" i="1" dirty="0"/>
              <a:t>From Grimes et al 2016 (doi:10.1371/journal. pone.0153692)</a:t>
            </a:r>
          </a:p>
        </p:txBody>
      </p:sp>
    </p:spTree>
    <p:extLst>
      <p:ext uri="{BB962C8B-B14F-4D97-AF65-F5344CB8AC3E}">
        <p14:creationId xmlns:p14="http://schemas.microsoft.com/office/powerpoint/2010/main" val="1282958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5C1AC5E-ED93-4604-94AD-2C61FFA1B6DA}"/>
              </a:ext>
            </a:extLst>
          </p:cNvPr>
          <p:cNvSpPr>
            <a:spLocks noGrp="1"/>
          </p:cNvSpPr>
          <p:nvPr>
            <p:ph type="title"/>
          </p:nvPr>
        </p:nvSpPr>
        <p:spPr/>
        <p:txBody>
          <a:bodyPr/>
          <a:lstStyle/>
          <a:p>
            <a:r>
              <a:rPr lang="en-GB" u="sng" dirty="0"/>
              <a:t>Tumour spheroids</a:t>
            </a:r>
          </a:p>
        </p:txBody>
      </p:sp>
      <p:sp>
        <p:nvSpPr>
          <p:cNvPr id="3" name="Content Placeholder 2">
            <a:extLst>
              <a:ext uri="{FF2B5EF4-FFF2-40B4-BE49-F238E27FC236}">
                <a16:creationId xmlns="" xmlns:a16="http://schemas.microsoft.com/office/drawing/2014/main" id="{AADACDC8-70C3-4FCA-B4DB-C2C7B21B2074}"/>
              </a:ext>
            </a:extLst>
          </p:cNvPr>
          <p:cNvSpPr>
            <a:spLocks noGrp="1"/>
          </p:cNvSpPr>
          <p:nvPr>
            <p:ph idx="1"/>
          </p:nvPr>
        </p:nvSpPr>
        <p:spPr>
          <a:xfrm>
            <a:off x="152400" y="2260263"/>
            <a:ext cx="4572000" cy="4525963"/>
          </a:xfrm>
        </p:spPr>
        <p:txBody>
          <a:bodyPr>
            <a:normAutofit/>
          </a:bodyPr>
          <a:lstStyle/>
          <a:p>
            <a:r>
              <a:rPr lang="en-GB" sz="1400" dirty="0"/>
              <a:t>Heterogeneous oxygen distribution.</a:t>
            </a:r>
          </a:p>
          <a:p>
            <a:endParaRPr lang="en-GB" sz="1400" dirty="0"/>
          </a:p>
          <a:p>
            <a:r>
              <a:rPr lang="en-GB" sz="1400" dirty="0"/>
              <a:t>Approximately spherical. </a:t>
            </a:r>
          </a:p>
          <a:p>
            <a:endParaRPr lang="en-GB" sz="1400" dirty="0"/>
          </a:p>
          <a:p>
            <a:r>
              <a:rPr lang="en-GB" sz="1400" dirty="0"/>
              <a:t>Tumour cells have oxygen consumption rate (OCR) of ‘a’</a:t>
            </a:r>
          </a:p>
          <a:p>
            <a:endParaRPr lang="en-GB" sz="1400" dirty="0"/>
          </a:p>
          <a:p>
            <a:r>
              <a:rPr lang="en-GB" sz="1400" dirty="0"/>
              <a:t>Oxygen diffusion constant ‘D’. </a:t>
            </a:r>
          </a:p>
          <a:p>
            <a:endParaRPr lang="en-GB" sz="1400" dirty="0"/>
          </a:p>
          <a:p>
            <a:r>
              <a:rPr lang="en-GB" sz="1400" dirty="0"/>
              <a:t>When spheroids reach a certain size, they develop a necrotic core, where the partial pressure if always zero!</a:t>
            </a:r>
          </a:p>
          <a:p>
            <a:endParaRPr lang="en-GB" sz="1400" dirty="0"/>
          </a:p>
          <a:p>
            <a:r>
              <a:rPr lang="en-GB" sz="1400" dirty="0"/>
              <a:t>No-flux condition on inner boundary. </a:t>
            </a:r>
          </a:p>
          <a:p>
            <a:endParaRPr lang="en-GB" sz="1400" dirty="0"/>
          </a:p>
          <a:p>
            <a:r>
              <a:rPr lang="en-GB" sz="1400" dirty="0"/>
              <a:t>How can we model this, and what do we find out?  </a:t>
            </a:r>
          </a:p>
          <a:p>
            <a:endParaRPr lang="en-GB" sz="1400" dirty="0"/>
          </a:p>
          <a:p>
            <a:r>
              <a:rPr lang="en-GB" sz="1400" dirty="0"/>
              <a:t>Derivation is mainly in paper mentioned, but we will look at some aspects now. </a:t>
            </a:r>
          </a:p>
        </p:txBody>
      </p:sp>
      <p:pic>
        <p:nvPicPr>
          <p:cNvPr id="4" name="Picture 3">
            <a:extLst>
              <a:ext uri="{FF2B5EF4-FFF2-40B4-BE49-F238E27FC236}">
                <a16:creationId xmlns="" xmlns:a16="http://schemas.microsoft.com/office/drawing/2014/main" id="{6A5C152C-EF9D-493D-8DF2-BBF0BA0E2C5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23748" y="3392837"/>
            <a:ext cx="3596632" cy="2841339"/>
          </a:xfrm>
          <a:prstGeom prst="rect">
            <a:avLst/>
          </a:prstGeom>
        </p:spPr>
      </p:pic>
      <p:sp>
        <p:nvSpPr>
          <p:cNvPr id="5" name="TextBox 4">
            <a:extLst>
              <a:ext uri="{FF2B5EF4-FFF2-40B4-BE49-F238E27FC236}">
                <a16:creationId xmlns="" xmlns:a16="http://schemas.microsoft.com/office/drawing/2014/main" id="{0AA9F03C-09F3-4FE0-BB1A-79D8722F46AF}"/>
              </a:ext>
            </a:extLst>
          </p:cNvPr>
          <p:cNvSpPr txBox="1"/>
          <p:nvPr/>
        </p:nvSpPr>
        <p:spPr>
          <a:xfrm>
            <a:off x="5562600" y="6272265"/>
            <a:ext cx="3018267" cy="553998"/>
          </a:xfrm>
          <a:prstGeom prst="rect">
            <a:avLst/>
          </a:prstGeom>
          <a:noFill/>
        </p:spPr>
        <p:txBody>
          <a:bodyPr wrap="square" rtlCol="0">
            <a:spAutoFit/>
          </a:bodyPr>
          <a:lstStyle/>
          <a:p>
            <a:r>
              <a:rPr lang="en-GB" sz="1000" i="1" dirty="0"/>
              <a:t>Figures from Grimes et al 2014 “A method for estimating the oxygen consumption rate in multicellular tumour spheroids”, Royal Soc. Interface</a:t>
            </a:r>
          </a:p>
        </p:txBody>
      </p:sp>
      <p:pic>
        <p:nvPicPr>
          <p:cNvPr id="6" name="Picture 5">
            <a:extLst>
              <a:ext uri="{FF2B5EF4-FFF2-40B4-BE49-F238E27FC236}">
                <a16:creationId xmlns="" xmlns:a16="http://schemas.microsoft.com/office/drawing/2014/main" id="{CA31001A-6A11-4DE8-B4B8-DD7142DAD2A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10200" y="1316398"/>
            <a:ext cx="2444991" cy="2038350"/>
          </a:xfrm>
          <a:prstGeom prst="rect">
            <a:avLst/>
          </a:prstGeom>
        </p:spPr>
      </p:pic>
      <p:sp>
        <p:nvSpPr>
          <p:cNvPr id="7" name="Rectangle 6">
            <a:extLst>
              <a:ext uri="{FF2B5EF4-FFF2-40B4-BE49-F238E27FC236}">
                <a16:creationId xmlns="" xmlns:a16="http://schemas.microsoft.com/office/drawing/2014/main" id="{C75F7437-211A-4BB6-AD78-253EFA1DF0A5}"/>
              </a:ext>
            </a:extLst>
          </p:cNvPr>
          <p:cNvSpPr/>
          <p:nvPr/>
        </p:nvSpPr>
        <p:spPr>
          <a:xfrm>
            <a:off x="990600" y="1219200"/>
            <a:ext cx="3164200"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Properties</a:t>
            </a:r>
          </a:p>
        </p:txBody>
      </p:sp>
    </p:spTree>
    <p:extLst>
      <p:ext uri="{BB962C8B-B14F-4D97-AF65-F5344CB8AC3E}">
        <p14:creationId xmlns:p14="http://schemas.microsoft.com/office/powerpoint/2010/main" val="33588371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u="sng" dirty="0"/>
              <a:t>Refreshing our knowledge</a:t>
            </a:r>
          </a:p>
        </p:txBody>
      </p:sp>
      <p:sp>
        <p:nvSpPr>
          <p:cNvPr id="3" name="Content Placeholder 2"/>
          <p:cNvSpPr>
            <a:spLocks noGrp="1"/>
          </p:cNvSpPr>
          <p:nvPr>
            <p:ph idx="1"/>
          </p:nvPr>
        </p:nvSpPr>
        <p:spPr/>
        <p:txBody>
          <a:bodyPr/>
          <a:lstStyle/>
          <a:p>
            <a:r>
              <a:rPr lang="en-GB" sz="2000" dirty="0"/>
              <a:t>Let’s pick up where we left last week. We took some of the hallmarks of cancer and tried to predict how tumours might grow… </a:t>
            </a:r>
          </a:p>
          <a:p>
            <a:endParaRPr lang="en-GB" dirty="0"/>
          </a:p>
          <a:p>
            <a:endParaRPr lang="en-GB" dirty="0"/>
          </a:p>
        </p:txBody>
      </p:sp>
      <p:pic>
        <p:nvPicPr>
          <p:cNvPr id="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8600" y="2521816"/>
            <a:ext cx="1954433" cy="1688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494423" y="2558789"/>
            <a:ext cx="1561381" cy="1605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73990" y="4450549"/>
            <a:ext cx="1524000" cy="1870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354991" y="4435234"/>
            <a:ext cx="1981200" cy="1875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a:extLst>
              <a:ext uri="{FF2B5EF4-FFF2-40B4-BE49-F238E27FC236}">
                <a16:creationId xmlns="" xmlns:a16="http://schemas.microsoft.com/office/drawing/2014/main" id="{A3D1AC38-D721-4538-B52B-532E62BC510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86400" y="2742170"/>
            <a:ext cx="2133732" cy="619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a:extLst>
              <a:ext uri="{FF2B5EF4-FFF2-40B4-BE49-F238E27FC236}">
                <a16:creationId xmlns="" xmlns:a16="http://schemas.microsoft.com/office/drawing/2014/main" id="{506F4BDB-E1F0-48BF-B7AB-543EC059B23F}"/>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853553" y="3429000"/>
            <a:ext cx="3657600" cy="2834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a:extLst>
              <a:ext uri="{FF2B5EF4-FFF2-40B4-BE49-F238E27FC236}">
                <a16:creationId xmlns="" xmlns:a16="http://schemas.microsoft.com/office/drawing/2014/main" id="{820C8D73-28ED-4D0D-8CF9-8555FD693148}"/>
              </a:ext>
            </a:extLst>
          </p:cNvPr>
          <p:cNvSpPr txBox="1"/>
          <p:nvPr/>
        </p:nvSpPr>
        <p:spPr>
          <a:xfrm>
            <a:off x="4876800" y="2444785"/>
            <a:ext cx="4267200" cy="246221"/>
          </a:xfrm>
          <a:prstGeom prst="rect">
            <a:avLst/>
          </a:prstGeom>
          <a:noFill/>
        </p:spPr>
        <p:txBody>
          <a:bodyPr wrap="square" rtlCol="0">
            <a:spAutoFit/>
          </a:bodyPr>
          <a:lstStyle/>
          <a:p>
            <a:r>
              <a:rPr lang="en-GB" sz="1000" b="1" i="1" dirty="0"/>
              <a:t>This leads to exponential growth, as we saw last week! </a:t>
            </a:r>
          </a:p>
        </p:txBody>
      </p:sp>
      <p:sp>
        <p:nvSpPr>
          <p:cNvPr id="12" name="Rectangle 11">
            <a:extLst>
              <a:ext uri="{FF2B5EF4-FFF2-40B4-BE49-F238E27FC236}">
                <a16:creationId xmlns="" xmlns:a16="http://schemas.microsoft.com/office/drawing/2014/main" id="{730CCFBC-D402-4D00-9080-D5C212489436}"/>
              </a:ext>
            </a:extLst>
          </p:cNvPr>
          <p:cNvSpPr/>
          <p:nvPr/>
        </p:nvSpPr>
        <p:spPr>
          <a:xfrm>
            <a:off x="5867400" y="6462973"/>
            <a:ext cx="2964017" cy="369332"/>
          </a:xfrm>
          <a:prstGeom prst="rect">
            <a:avLst/>
          </a:prstGeom>
          <a:noFill/>
        </p:spPr>
        <p:txBody>
          <a:bodyPr wrap="none" lIns="91440" tIns="45720" rIns="91440" bIns="45720">
            <a:spAutoFit/>
          </a:bodyPr>
          <a:lstStyle/>
          <a:p>
            <a:pPr algn="ctr"/>
            <a:r>
              <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SO WHY Is this not right? </a:t>
            </a:r>
            <a:endParaRPr lang="en-US"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12839788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467544" y="-171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GB" sz="2800" u="sng" kern="0" dirty="0"/>
              <a:t>Oxygen Consumption Rate (OCR) shapes tumours</a:t>
            </a:r>
          </a:p>
        </p:txBody>
      </p:sp>
      <p:pic>
        <p:nvPicPr>
          <p:cNvPr id="717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3669" y="800627"/>
            <a:ext cx="2868620" cy="2525165"/>
          </a:xfrm>
          <a:prstGeom prst="rect">
            <a:avLst/>
          </a:prstGeom>
          <a:noFill/>
          <a:ln w="222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Right Arrow 5"/>
          <p:cNvSpPr/>
          <p:nvPr/>
        </p:nvSpPr>
        <p:spPr>
          <a:xfrm rot="780940">
            <a:off x="522354" y="1519573"/>
            <a:ext cx="798573" cy="514939"/>
          </a:xfrm>
          <a:prstGeom prst="rightArrow">
            <a:avLst>
              <a:gd name="adj1" fmla="val 40811"/>
              <a:gd name="adj2" fmla="val 50000"/>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 name="Straight Arrow Connector 15"/>
          <p:cNvCxnSpPr/>
          <p:nvPr/>
        </p:nvCxnSpPr>
        <p:spPr>
          <a:xfrm flipH="1" flipV="1">
            <a:off x="5848710" y="5003322"/>
            <a:ext cx="819509" cy="7677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rot="769552">
            <a:off x="488729" y="1629867"/>
            <a:ext cx="1040210" cy="307777"/>
          </a:xfrm>
          <a:prstGeom prst="rect">
            <a:avLst/>
          </a:prstGeom>
          <a:noFill/>
        </p:spPr>
        <p:txBody>
          <a:bodyPr wrap="square" rtlCol="0">
            <a:spAutoFit/>
          </a:bodyPr>
          <a:lstStyle/>
          <a:p>
            <a:r>
              <a:rPr lang="en-GB" sz="1400" dirty="0"/>
              <a:t>O2 in</a:t>
            </a:r>
          </a:p>
        </p:txBody>
      </p:sp>
      <p:sp>
        <p:nvSpPr>
          <p:cNvPr id="21" name="TextBox 20"/>
          <p:cNvSpPr txBox="1"/>
          <p:nvPr/>
        </p:nvSpPr>
        <p:spPr>
          <a:xfrm rot="20637039">
            <a:off x="1698018" y="1886991"/>
            <a:ext cx="1632700" cy="461665"/>
          </a:xfrm>
          <a:prstGeom prst="rect">
            <a:avLst/>
          </a:prstGeom>
          <a:noFill/>
        </p:spPr>
        <p:txBody>
          <a:bodyPr wrap="square" rtlCol="0">
            <a:spAutoFit/>
          </a:bodyPr>
          <a:lstStyle/>
          <a:p>
            <a:r>
              <a:rPr lang="en-GB" sz="1200" dirty="0"/>
              <a:t>Anoxic </a:t>
            </a:r>
          </a:p>
          <a:p>
            <a:r>
              <a:rPr lang="en-GB" sz="1200" dirty="0"/>
              <a:t>  core</a:t>
            </a:r>
          </a:p>
        </p:txBody>
      </p:sp>
      <p:sp>
        <p:nvSpPr>
          <p:cNvPr id="24" name="TextBox 23"/>
          <p:cNvSpPr txBox="1"/>
          <p:nvPr/>
        </p:nvSpPr>
        <p:spPr>
          <a:xfrm rot="932853">
            <a:off x="2145358" y="914379"/>
            <a:ext cx="1506152" cy="577081"/>
          </a:xfrm>
          <a:prstGeom prst="rect">
            <a:avLst/>
          </a:prstGeom>
          <a:noFill/>
        </p:spPr>
        <p:txBody>
          <a:bodyPr wrap="square" rtlCol="0">
            <a:spAutoFit/>
          </a:bodyPr>
          <a:lstStyle/>
          <a:p>
            <a:pPr algn="ctr"/>
            <a:r>
              <a:rPr lang="en-GB" sz="1050" i="1" dirty="0"/>
              <a:t>Well</a:t>
            </a:r>
          </a:p>
          <a:p>
            <a:pPr algn="ctr"/>
            <a:r>
              <a:rPr lang="en-GB" sz="1050" i="1" dirty="0"/>
              <a:t>Oxygenated</a:t>
            </a:r>
          </a:p>
          <a:p>
            <a:pPr algn="ctr"/>
            <a:r>
              <a:rPr lang="en-GB" sz="1050" i="1" dirty="0"/>
              <a:t>Rim</a:t>
            </a:r>
          </a:p>
        </p:txBody>
      </p:sp>
      <p:cxnSp>
        <p:nvCxnSpPr>
          <p:cNvPr id="7" name="Straight Arrow Connector 6"/>
          <p:cNvCxnSpPr/>
          <p:nvPr/>
        </p:nvCxnSpPr>
        <p:spPr>
          <a:xfrm flipH="1" flipV="1">
            <a:off x="3433313" y="3569109"/>
            <a:ext cx="535961" cy="50321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2268748" y="1392096"/>
            <a:ext cx="345056" cy="12615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9506" y="3569109"/>
            <a:ext cx="2936945" cy="25975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3310614" y="774601"/>
            <a:ext cx="5833386" cy="523220"/>
          </a:xfrm>
          <a:prstGeom prst="rect">
            <a:avLst/>
          </a:prstGeom>
          <a:noFill/>
        </p:spPr>
        <p:txBody>
          <a:bodyPr wrap="square" rtlCol="0">
            <a:spAutoFit/>
          </a:bodyPr>
          <a:lstStyle/>
          <a:p>
            <a:pPr marL="285750" indent="-285750">
              <a:buFont typeface="Arial" panose="020B0604020202020204" pitchFamily="34" charset="0"/>
              <a:buChar char="•"/>
            </a:pPr>
            <a:r>
              <a:rPr lang="en-GB" sz="1400" dirty="0"/>
              <a:t>We often study spheroids, as these present a good experimental model for analysing effects of OCR &amp; oxygen distribution in 3D! </a:t>
            </a:r>
          </a:p>
        </p:txBody>
      </p:sp>
      <p:sp>
        <p:nvSpPr>
          <p:cNvPr id="18" name="TextBox 17"/>
          <p:cNvSpPr txBox="1"/>
          <p:nvPr/>
        </p:nvSpPr>
        <p:spPr>
          <a:xfrm>
            <a:off x="3277195" y="1300953"/>
            <a:ext cx="5833386" cy="523220"/>
          </a:xfrm>
          <a:prstGeom prst="rect">
            <a:avLst/>
          </a:prstGeom>
          <a:noFill/>
        </p:spPr>
        <p:txBody>
          <a:bodyPr wrap="square" rtlCol="0">
            <a:spAutoFit/>
          </a:bodyPr>
          <a:lstStyle/>
          <a:p>
            <a:pPr marL="285750" indent="-285750">
              <a:buFont typeface="Arial" panose="020B0604020202020204" pitchFamily="34" charset="0"/>
              <a:buChar char="•"/>
            </a:pPr>
            <a:r>
              <a:rPr lang="en-GB" sz="1400" dirty="0"/>
              <a:t>After some mathematical manipulation, it’s possible to get an analytical expression for the oxygen level at any point through a spheroid:  </a:t>
            </a:r>
          </a:p>
        </p:txBody>
      </p:sp>
      <p:pic>
        <p:nvPicPr>
          <p:cNvPr id="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2218" y="1917601"/>
            <a:ext cx="4663340" cy="604817"/>
          </a:xfrm>
          <a:prstGeom prst="rect">
            <a:avLst/>
          </a:prstGeom>
          <a:noFill/>
          <a:ln w="254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
        <p:nvSpPr>
          <p:cNvPr id="27" name="TextBox 26"/>
          <p:cNvSpPr txBox="1"/>
          <p:nvPr/>
        </p:nvSpPr>
        <p:spPr>
          <a:xfrm>
            <a:off x="3341771" y="2708694"/>
            <a:ext cx="5833386" cy="738664"/>
          </a:xfrm>
          <a:prstGeom prst="rect">
            <a:avLst/>
          </a:prstGeom>
          <a:noFill/>
        </p:spPr>
        <p:txBody>
          <a:bodyPr wrap="square" rtlCol="0">
            <a:spAutoFit/>
          </a:bodyPr>
          <a:lstStyle/>
          <a:p>
            <a:pPr marL="285750" indent="-285750">
              <a:buFont typeface="Arial" panose="020B0604020202020204" pitchFamily="34" charset="0"/>
              <a:buChar char="•"/>
            </a:pPr>
            <a:r>
              <a:rPr lang="en-GB" sz="1400" dirty="0"/>
              <a:t>Importantly, the same work also allowed one to predict exactly how big the anoxic core, viable rim and hypoxic regions should be. These were found to depend heavily on oxygen consumption rate.</a:t>
            </a:r>
          </a:p>
        </p:txBody>
      </p:sp>
      <p:pic>
        <p:nvPicPr>
          <p:cNvPr id="2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01406" y="3735239"/>
            <a:ext cx="5332041" cy="2317589"/>
          </a:xfrm>
          <a:prstGeom prst="rect">
            <a:avLst/>
          </a:prstGeom>
          <a:noFill/>
          <a:ln w="25400">
            <a:noFill/>
            <a:miter lim="800000"/>
            <a:headEnd/>
            <a:tailEnd/>
          </a:ln>
          <a:extLst>
            <a:ext uri="{909E8E84-426E-40DD-AFC4-6F175D3DCCD1}">
              <a14:hiddenFill xmlns:a14="http://schemas.microsoft.com/office/drawing/2010/main">
                <a:solidFill>
                  <a:schemeClr val="accent1"/>
                </a:solidFill>
              </a14:hiddenFill>
            </a:ext>
          </a:extLst>
        </p:spPr>
      </p:pic>
      <p:sp>
        <p:nvSpPr>
          <p:cNvPr id="29" name="Rectangle 28"/>
          <p:cNvSpPr/>
          <p:nvPr/>
        </p:nvSpPr>
        <p:spPr>
          <a:xfrm>
            <a:off x="1265603" y="6357895"/>
            <a:ext cx="6369051"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OCR has a huge impact on hypoxic profile</a:t>
            </a:r>
          </a:p>
        </p:txBody>
      </p:sp>
      <p:sp>
        <p:nvSpPr>
          <p:cNvPr id="30" name="TextBox 29"/>
          <p:cNvSpPr txBox="1"/>
          <p:nvPr/>
        </p:nvSpPr>
        <p:spPr>
          <a:xfrm>
            <a:off x="3501407" y="6052828"/>
            <a:ext cx="5426933" cy="400110"/>
          </a:xfrm>
          <a:prstGeom prst="rect">
            <a:avLst/>
          </a:prstGeom>
          <a:noFill/>
        </p:spPr>
        <p:txBody>
          <a:bodyPr wrap="square" rtlCol="0">
            <a:spAutoFit/>
          </a:bodyPr>
          <a:lstStyle/>
          <a:p>
            <a:r>
              <a:rPr lang="en-GB" sz="1000" i="1" dirty="0"/>
              <a:t>Figures from Grimes et al 2014 “A method for estimating the oxygen consumption rate in multicellular tumour spheroids”, Royal Soc. Interface</a:t>
            </a:r>
          </a:p>
        </p:txBody>
      </p:sp>
      <p:sp>
        <p:nvSpPr>
          <p:cNvPr id="8" name="TextBox 7"/>
          <p:cNvSpPr txBox="1"/>
          <p:nvPr/>
        </p:nvSpPr>
        <p:spPr>
          <a:xfrm>
            <a:off x="4642729" y="3441620"/>
            <a:ext cx="3830128" cy="338554"/>
          </a:xfrm>
          <a:prstGeom prst="rect">
            <a:avLst/>
          </a:prstGeom>
          <a:noFill/>
        </p:spPr>
        <p:txBody>
          <a:bodyPr wrap="square" rtlCol="0">
            <a:spAutoFit/>
          </a:bodyPr>
          <a:lstStyle/>
          <a:p>
            <a:r>
              <a:rPr lang="en-GB" sz="1600" b="1" u="sng" dirty="0"/>
              <a:t>EF5 boundary tests (DLD1)</a:t>
            </a:r>
          </a:p>
        </p:txBody>
      </p:sp>
    </p:spTree>
    <p:extLst>
      <p:ext uri="{BB962C8B-B14F-4D97-AF65-F5344CB8AC3E}">
        <p14:creationId xmlns:p14="http://schemas.microsoft.com/office/powerpoint/2010/main" val="6905495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A687F488-80A4-44C7-B3F6-5DA6E8ABF1F5}"/>
              </a:ext>
            </a:extLst>
          </p:cNvPr>
          <p:cNvPicPr>
            <a:picLocks noChangeAspect="1"/>
          </p:cNvPicPr>
          <p:nvPr/>
        </p:nvPicPr>
        <p:blipFill>
          <a:blip r:embed="rId2"/>
          <a:stretch>
            <a:fillRect/>
          </a:stretch>
        </p:blipFill>
        <p:spPr>
          <a:xfrm>
            <a:off x="457200" y="304800"/>
            <a:ext cx="8381999" cy="6019800"/>
          </a:xfrm>
          <a:prstGeom prst="rect">
            <a:avLst/>
          </a:prstGeom>
        </p:spPr>
      </p:pic>
      <p:sp>
        <p:nvSpPr>
          <p:cNvPr id="5" name="Rectangle 4">
            <a:extLst>
              <a:ext uri="{FF2B5EF4-FFF2-40B4-BE49-F238E27FC236}">
                <a16:creationId xmlns="" xmlns:a16="http://schemas.microsoft.com/office/drawing/2014/main" id="{4A3A2C84-E866-44A0-8766-27880AEECA51}"/>
              </a:ext>
            </a:extLst>
          </p:cNvPr>
          <p:cNvSpPr/>
          <p:nvPr/>
        </p:nvSpPr>
        <p:spPr>
          <a:xfrm>
            <a:off x="4069918" y="6502875"/>
            <a:ext cx="5074082" cy="369332"/>
          </a:xfrm>
          <a:prstGeom prst="rect">
            <a:avLst/>
          </a:prstGeom>
          <a:noFill/>
        </p:spPr>
        <p:txBody>
          <a:bodyPr wrap="none" lIns="91440" tIns="45720" rIns="91440" bIns="45720">
            <a:spAutoFit/>
          </a:bodyPr>
          <a:lstStyle/>
          <a:p>
            <a:pPr algn="ctr"/>
            <a:r>
              <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What happens to cells in the necrotic core? </a:t>
            </a:r>
            <a:endParaRPr lang="en-US"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4236220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FE1CC941-3130-4D7C-8001-2B85E3AC9C97}"/>
              </a:ext>
            </a:extLst>
          </p:cNvPr>
          <p:cNvSpPr/>
          <p:nvPr/>
        </p:nvSpPr>
        <p:spPr>
          <a:xfrm>
            <a:off x="3616321" y="152400"/>
            <a:ext cx="1911357" cy="923330"/>
          </a:xfrm>
          <a:prstGeom prst="rect">
            <a:avLst/>
          </a:prstGeom>
          <a:noFill/>
        </p:spPr>
        <p:txBody>
          <a:bodyPr wrap="none" lIns="91440" tIns="45720" rIns="91440" bIns="45720">
            <a:spAutoFit/>
          </a:bodyPr>
          <a:lstStyle/>
          <a:p>
            <a:pPr algn="ctr"/>
            <a:r>
              <a:rPr lang="en-US" sz="5400" b="1" u="sng" cap="none" spc="0" dirty="0">
                <a:ln w="22225">
                  <a:solidFill>
                    <a:schemeClr val="accent2"/>
                  </a:solidFill>
                  <a:prstDash val="solid"/>
                </a:ln>
                <a:solidFill>
                  <a:schemeClr val="accent2">
                    <a:lumMod val="40000"/>
                    <a:lumOff val="60000"/>
                  </a:schemeClr>
                </a:solidFill>
                <a:effectLst/>
              </a:rPr>
              <a:t>Recap</a:t>
            </a:r>
          </a:p>
        </p:txBody>
      </p:sp>
      <p:sp>
        <p:nvSpPr>
          <p:cNvPr id="6" name="Rectangle 5">
            <a:extLst>
              <a:ext uri="{FF2B5EF4-FFF2-40B4-BE49-F238E27FC236}">
                <a16:creationId xmlns="" xmlns:a16="http://schemas.microsoft.com/office/drawing/2014/main" id="{E04C9809-69DA-4FB1-B6BD-9FBA40E4C2F8}"/>
              </a:ext>
            </a:extLst>
          </p:cNvPr>
          <p:cNvSpPr/>
          <p:nvPr/>
        </p:nvSpPr>
        <p:spPr>
          <a:xfrm>
            <a:off x="304800" y="1447800"/>
            <a:ext cx="8458200" cy="4247317"/>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dirty="0">
                <a:ln/>
                <a:solidFill>
                  <a:schemeClr val="accent4"/>
                </a:solidFill>
              </a:rPr>
              <a:t>Recalling our classical growth models from earlier, can we draw a mechanistic link between them and what is observed in spheroids?</a:t>
            </a:r>
            <a:endParaRPr lang="en-US" sz="5400" b="1" cap="none" spc="0" dirty="0">
              <a:ln/>
              <a:solidFill>
                <a:schemeClr val="accent4"/>
              </a:solidFill>
              <a:effectLst/>
            </a:endParaRPr>
          </a:p>
        </p:txBody>
      </p:sp>
    </p:spTree>
    <p:extLst>
      <p:ext uri="{BB962C8B-B14F-4D97-AF65-F5344CB8AC3E}">
        <p14:creationId xmlns:p14="http://schemas.microsoft.com/office/powerpoint/2010/main" val="28385804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67544" y="-300797"/>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800" u="sng" dirty="0"/>
              <a:t>Oxygen consumption rate and tumour growth</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672" y="536862"/>
            <a:ext cx="1961151" cy="1041232"/>
          </a:xfrm>
          <a:prstGeom prst="rect">
            <a:avLst/>
          </a:prstGeom>
          <a:noFill/>
          <a:ln w="22225">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476" y="2318014"/>
            <a:ext cx="4902241" cy="4091411"/>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4319" y="1321100"/>
            <a:ext cx="3229515" cy="1058045"/>
          </a:xfrm>
          <a:prstGeom prst="rect">
            <a:avLst/>
          </a:prstGeom>
          <a:noFill/>
          <a:ln w="1905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2300018" y="641979"/>
            <a:ext cx="6728602" cy="830997"/>
          </a:xfrm>
          <a:prstGeom prst="rect">
            <a:avLst/>
          </a:prstGeom>
          <a:noFill/>
        </p:spPr>
        <p:txBody>
          <a:bodyPr wrap="square" rtlCol="0">
            <a:spAutoFit/>
          </a:bodyPr>
          <a:lstStyle/>
          <a:p>
            <a:pPr marL="285750" indent="-285750">
              <a:buFont typeface="Arial" panose="020B0604020202020204" pitchFamily="34" charset="0"/>
              <a:buChar char="•"/>
            </a:pPr>
            <a:r>
              <a:rPr lang="en-GB" sz="1600" dirty="0"/>
              <a:t>OCR also has consequences for avascular tumour growth! OCR x &lt;&lt; OCR y , meaning x has many more viable cells and can grow to a great extent! </a:t>
            </a:r>
          </a:p>
        </p:txBody>
      </p:sp>
      <p:sp>
        <p:nvSpPr>
          <p:cNvPr id="16" name="TextBox 15"/>
          <p:cNvSpPr txBox="1"/>
          <p:nvPr/>
        </p:nvSpPr>
        <p:spPr>
          <a:xfrm>
            <a:off x="86262" y="1629297"/>
            <a:ext cx="6072998" cy="584775"/>
          </a:xfrm>
          <a:prstGeom prst="rect">
            <a:avLst/>
          </a:prstGeom>
          <a:noFill/>
        </p:spPr>
        <p:txBody>
          <a:bodyPr wrap="square" rtlCol="0">
            <a:spAutoFit/>
          </a:bodyPr>
          <a:lstStyle/>
          <a:p>
            <a:pPr marL="285750" indent="-285750">
              <a:buFont typeface="Arial" panose="020B0604020202020204" pitchFamily="34" charset="0"/>
              <a:buChar char="•"/>
            </a:pPr>
            <a:r>
              <a:rPr lang="en-GB" sz="1600" dirty="0"/>
              <a:t>Further Analysis of the mathematics shows that you can model simple spheroid growth by simple recursion! </a:t>
            </a:r>
          </a:p>
        </p:txBody>
      </p:sp>
      <p:sp>
        <p:nvSpPr>
          <p:cNvPr id="17" name="TextBox 16"/>
          <p:cNvSpPr txBox="1"/>
          <p:nvPr/>
        </p:nvSpPr>
        <p:spPr>
          <a:xfrm>
            <a:off x="1061127" y="3670504"/>
            <a:ext cx="1184696" cy="600164"/>
          </a:xfrm>
          <a:prstGeom prst="rect">
            <a:avLst/>
          </a:prstGeom>
          <a:noFill/>
        </p:spPr>
        <p:txBody>
          <a:bodyPr wrap="square" rtlCol="0">
            <a:spAutoFit/>
          </a:bodyPr>
          <a:lstStyle/>
          <a:p>
            <a:pPr algn="ctr"/>
            <a:r>
              <a:rPr lang="en-GB" sz="1100" b="1" i="1" dirty="0"/>
              <a:t>Classic sigmoidal growth</a:t>
            </a:r>
          </a:p>
        </p:txBody>
      </p:sp>
      <p:sp>
        <p:nvSpPr>
          <p:cNvPr id="18" name="TextBox 17"/>
          <p:cNvSpPr txBox="1"/>
          <p:nvPr/>
        </p:nvSpPr>
        <p:spPr>
          <a:xfrm>
            <a:off x="3612311" y="2929918"/>
            <a:ext cx="1630393" cy="276999"/>
          </a:xfrm>
          <a:prstGeom prst="rect">
            <a:avLst/>
          </a:prstGeom>
          <a:noFill/>
        </p:spPr>
        <p:txBody>
          <a:bodyPr wrap="square" rtlCol="0">
            <a:spAutoFit/>
          </a:bodyPr>
          <a:lstStyle/>
          <a:p>
            <a:r>
              <a:rPr lang="en-GB" sz="1200" b="1" dirty="0"/>
              <a:t>Lower OCR</a:t>
            </a:r>
          </a:p>
        </p:txBody>
      </p:sp>
      <p:sp>
        <p:nvSpPr>
          <p:cNvPr id="19" name="TextBox 18"/>
          <p:cNvSpPr txBox="1"/>
          <p:nvPr/>
        </p:nvSpPr>
        <p:spPr>
          <a:xfrm>
            <a:off x="3569179" y="4700260"/>
            <a:ext cx="1630393" cy="276999"/>
          </a:xfrm>
          <a:prstGeom prst="rect">
            <a:avLst/>
          </a:prstGeom>
          <a:noFill/>
        </p:spPr>
        <p:txBody>
          <a:bodyPr wrap="square" rtlCol="0">
            <a:spAutoFit/>
          </a:bodyPr>
          <a:lstStyle/>
          <a:p>
            <a:r>
              <a:rPr lang="en-GB" sz="1200" b="1" dirty="0"/>
              <a:t>Higher OCR</a:t>
            </a:r>
          </a:p>
        </p:txBody>
      </p:sp>
      <p:sp>
        <p:nvSpPr>
          <p:cNvPr id="4" name="TextBox 3"/>
          <p:cNvSpPr txBox="1"/>
          <p:nvPr/>
        </p:nvSpPr>
        <p:spPr>
          <a:xfrm>
            <a:off x="5130561" y="2451687"/>
            <a:ext cx="3944428" cy="1077218"/>
          </a:xfrm>
          <a:prstGeom prst="rect">
            <a:avLst/>
          </a:prstGeom>
          <a:noFill/>
        </p:spPr>
        <p:txBody>
          <a:bodyPr wrap="square" rtlCol="0">
            <a:spAutoFit/>
          </a:bodyPr>
          <a:lstStyle/>
          <a:p>
            <a:pPr marL="285750" indent="-285750">
              <a:buFont typeface="Arial" panose="020B0604020202020204" pitchFamily="34" charset="0"/>
              <a:buChar char="•"/>
            </a:pPr>
            <a:r>
              <a:rPr lang="en-GB" sz="1600" dirty="0"/>
              <a:t>This all suggests that in completely avascular systems, spheroids with lower OCRs should achieve a much greater plateau volume! </a:t>
            </a:r>
          </a:p>
        </p:txBody>
      </p:sp>
      <p:sp>
        <p:nvSpPr>
          <p:cNvPr id="20" name="TextBox 19"/>
          <p:cNvSpPr txBox="1"/>
          <p:nvPr/>
        </p:nvSpPr>
        <p:spPr>
          <a:xfrm>
            <a:off x="5132717" y="3478454"/>
            <a:ext cx="3944428" cy="830997"/>
          </a:xfrm>
          <a:prstGeom prst="rect">
            <a:avLst/>
          </a:prstGeom>
          <a:noFill/>
        </p:spPr>
        <p:txBody>
          <a:bodyPr wrap="square" rtlCol="0">
            <a:spAutoFit/>
          </a:bodyPr>
          <a:lstStyle/>
          <a:p>
            <a:pPr marL="285750" indent="-285750">
              <a:buFont typeface="Arial" panose="020B0604020202020204" pitchFamily="34" charset="0"/>
              <a:buChar char="•"/>
            </a:pPr>
            <a:r>
              <a:rPr lang="en-GB" sz="1600" dirty="0"/>
              <a:t>This should depend on the average doubling time of cell line and the average OCR of the cell line. </a:t>
            </a:r>
          </a:p>
        </p:txBody>
      </p:sp>
      <p:sp>
        <p:nvSpPr>
          <p:cNvPr id="21" name="TextBox 20"/>
          <p:cNvSpPr txBox="1"/>
          <p:nvPr/>
        </p:nvSpPr>
        <p:spPr>
          <a:xfrm>
            <a:off x="5199572" y="4309451"/>
            <a:ext cx="3944428" cy="830997"/>
          </a:xfrm>
          <a:prstGeom prst="rect">
            <a:avLst/>
          </a:prstGeom>
          <a:noFill/>
        </p:spPr>
        <p:txBody>
          <a:bodyPr wrap="square" rtlCol="0">
            <a:spAutoFit/>
          </a:bodyPr>
          <a:lstStyle/>
          <a:p>
            <a:pPr marL="285750" indent="-285750">
              <a:buFont typeface="Arial" panose="020B0604020202020204" pitchFamily="34" charset="0"/>
              <a:buChar char="•"/>
            </a:pPr>
            <a:r>
              <a:rPr lang="en-GB" sz="1600" dirty="0"/>
              <a:t>But how do we measure OCR? We could use extracellular flux, but that doesn’t tell us the full story! </a:t>
            </a:r>
          </a:p>
        </p:txBody>
      </p:sp>
      <p:sp>
        <p:nvSpPr>
          <p:cNvPr id="5" name="Rectangle 4"/>
          <p:cNvSpPr/>
          <p:nvPr/>
        </p:nvSpPr>
        <p:spPr>
          <a:xfrm>
            <a:off x="5199572" y="6003985"/>
            <a:ext cx="3829048" cy="830997"/>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Cellular Mass is required to fully quantify OCR!</a:t>
            </a:r>
          </a:p>
        </p:txBody>
      </p:sp>
      <p:pic>
        <p:nvPicPr>
          <p:cNvPr id="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64319" y="5140448"/>
            <a:ext cx="2790825" cy="800100"/>
          </a:xfrm>
          <a:prstGeom prst="rect">
            <a:avLst/>
          </a:prstGeom>
          <a:noFill/>
          <a:ln w="1905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7186782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67544" y="-1714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200" u="sng" dirty="0">
                <a:solidFill>
                  <a:srgbClr val="000000"/>
                </a:solidFill>
              </a:rPr>
              <a:t>Oxygen mediated growth</a:t>
            </a:r>
          </a:p>
        </p:txBody>
      </p:sp>
      <mc:AlternateContent xmlns:mc="http://schemas.openxmlformats.org/markup-compatibility/2006" xmlns:a14="http://schemas.microsoft.com/office/drawing/2010/main">
        <mc:Choice Requires="a14">
          <p:graphicFrame>
            <p:nvGraphicFramePr>
              <p:cNvPr id="5" name="Table 4"/>
              <p:cNvGraphicFramePr>
                <a:graphicFrameLocks noGrp="1"/>
              </p:cNvGraphicFramePr>
              <p:nvPr>
                <p:extLst/>
              </p:nvPr>
            </p:nvGraphicFramePr>
            <p:xfrm>
              <a:off x="647701" y="2314097"/>
              <a:ext cx="7950199" cy="1956413"/>
            </p:xfrm>
            <a:graphic>
              <a:graphicData uri="http://schemas.openxmlformats.org/drawingml/2006/table">
                <a:tbl>
                  <a:tblPr firstRow="1" firstCol="1" bandRow="1">
                    <a:tableStyleId>{5C22544A-7EE6-4342-B048-85BDC9FD1C3A}</a:tableStyleId>
                  </a:tblPr>
                  <a:tblGrid>
                    <a:gridCol w="1060453">
                      <a:extLst>
                        <a:ext uri="{9D8B030D-6E8A-4147-A177-3AD203B41FA5}">
                          <a16:colId xmlns="" xmlns:a16="http://schemas.microsoft.com/office/drawing/2014/main" val="20000"/>
                        </a:ext>
                      </a:extLst>
                    </a:gridCol>
                    <a:gridCol w="1889634">
                      <a:extLst>
                        <a:ext uri="{9D8B030D-6E8A-4147-A177-3AD203B41FA5}">
                          <a16:colId xmlns="" xmlns:a16="http://schemas.microsoft.com/office/drawing/2014/main" val="20001"/>
                        </a:ext>
                      </a:extLst>
                    </a:gridCol>
                    <a:gridCol w="1552674">
                      <a:extLst>
                        <a:ext uri="{9D8B030D-6E8A-4147-A177-3AD203B41FA5}">
                          <a16:colId xmlns="" xmlns:a16="http://schemas.microsoft.com/office/drawing/2014/main" val="20002"/>
                        </a:ext>
                      </a:extLst>
                    </a:gridCol>
                    <a:gridCol w="1659756">
                      <a:extLst>
                        <a:ext uri="{9D8B030D-6E8A-4147-A177-3AD203B41FA5}">
                          <a16:colId xmlns="" xmlns:a16="http://schemas.microsoft.com/office/drawing/2014/main" val="20003"/>
                        </a:ext>
                      </a:extLst>
                    </a:gridCol>
                    <a:gridCol w="1787682">
                      <a:extLst>
                        <a:ext uri="{9D8B030D-6E8A-4147-A177-3AD203B41FA5}">
                          <a16:colId xmlns="" xmlns:a16="http://schemas.microsoft.com/office/drawing/2014/main" val="20004"/>
                        </a:ext>
                      </a:extLst>
                    </a:gridCol>
                  </a:tblGrid>
                  <a:tr h="482412">
                    <a:tc>
                      <a:txBody>
                        <a:bodyPr/>
                        <a:lstStyle/>
                        <a:p>
                          <a:pPr algn="ctr">
                            <a:lnSpc>
                              <a:spcPct val="115000"/>
                            </a:lnSpc>
                            <a:spcAft>
                              <a:spcPts val="0"/>
                            </a:spcAft>
                          </a:pPr>
                          <a:r>
                            <a:rPr lang="en-GB" sz="1200" dirty="0">
                              <a:effectLst/>
                            </a:rPr>
                            <a:t>Cell line</a:t>
                          </a:r>
                          <a:endParaRPr lang="en-GB" sz="1200" dirty="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n-GB" sz="1200" dirty="0">
                              <a:effectLst/>
                            </a:rPr>
                            <a:t>Type</a:t>
                          </a:r>
                          <a:endParaRPr lang="en-GB" sz="1200" dirty="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n-GB" sz="1200" dirty="0">
                              <a:effectLst/>
                            </a:rPr>
                            <a:t>SH </a:t>
                          </a:r>
                          <a:r>
                            <a:rPr lang="en-GB" sz="1200" b="1" baseline="0" dirty="0">
                              <a:effectLst/>
                            </a:rPr>
                            <a:t>(</a:t>
                          </a:r>
                          <a:r>
                            <a:rPr lang="en-GB" sz="1200" b="1" baseline="0" dirty="0" err="1">
                              <a:effectLst/>
                            </a:rPr>
                            <a:t>pM</a:t>
                          </a:r>
                          <a:r>
                            <a:rPr lang="en-GB" sz="1200" b="1" baseline="0" dirty="0">
                              <a:effectLst/>
                            </a:rPr>
                            <a:t> / cell x </a:t>
                          </a:r>
                          <a14:m>
                            <m:oMath xmlns:m="http://schemas.openxmlformats.org/officeDocument/2006/math">
                              <m:r>
                                <a:rPr lang="en-GB" sz="1200" b="1" i="1" baseline="0" smtClean="0">
                                  <a:effectLst/>
                                  <a:latin typeface="Cambria Math"/>
                                </a:rPr>
                                <m:t>𝟏</m:t>
                              </m:r>
                              <m:sSup>
                                <m:sSupPr>
                                  <m:ctrlPr>
                                    <a:rPr lang="en-GB" sz="1200" b="1" i="1" baseline="0" smtClean="0">
                                      <a:effectLst/>
                                      <a:latin typeface="Cambria Math"/>
                                    </a:rPr>
                                  </m:ctrlPr>
                                </m:sSupPr>
                                <m:e>
                                  <m:r>
                                    <a:rPr lang="en-GB" sz="1200" b="1" i="1" baseline="0" smtClean="0">
                                      <a:effectLst/>
                                      <a:latin typeface="Cambria Math"/>
                                    </a:rPr>
                                    <m:t>𝟎</m:t>
                                  </m:r>
                                </m:e>
                                <m:sup>
                                  <m:r>
                                    <a:rPr lang="en-GB" sz="1200" b="1" i="1" baseline="0" smtClean="0">
                                      <a:effectLst/>
                                      <a:latin typeface="Cambria Math"/>
                                    </a:rPr>
                                    <m:t>−</m:t>
                                  </m:r>
                                  <m:r>
                                    <a:rPr lang="en-GB" sz="1200" b="1" i="1" baseline="0" smtClean="0">
                                      <a:effectLst/>
                                      <a:latin typeface="Cambria Math"/>
                                    </a:rPr>
                                    <m:t>𝟑</m:t>
                                  </m:r>
                                </m:sup>
                              </m:sSup>
                              <m:r>
                                <a:rPr lang="en-GB" sz="1200" b="1" i="1" baseline="0" smtClean="0">
                                  <a:effectLst/>
                                  <a:latin typeface="Cambria Math"/>
                                </a:rPr>
                                <m:t>)</m:t>
                              </m:r>
                            </m:oMath>
                          </a14:m>
                          <a:endParaRPr lang="en-GB" sz="1200" dirty="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n-GB" sz="1200" dirty="0">
                              <a:effectLst/>
                            </a:rPr>
                            <a:t>Estimated</a:t>
                          </a:r>
                        </a:p>
                        <a:p>
                          <a:pPr algn="ctr">
                            <a:lnSpc>
                              <a:spcPct val="115000"/>
                            </a:lnSpc>
                            <a:spcAft>
                              <a:spcPts val="0"/>
                            </a:spcAft>
                          </a:pPr>
                          <a:r>
                            <a:rPr lang="en-GB" sz="1200" dirty="0">
                              <a:effectLst/>
                            </a:rPr>
                            <a:t> mass (ng)</a:t>
                          </a:r>
                          <a:endParaRPr lang="en-GB" sz="1200" dirty="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n-GB" sz="1200" dirty="0">
                              <a:solidFill>
                                <a:srgbClr val="365F91"/>
                              </a:solidFill>
                              <a:effectLst/>
                              <a:latin typeface="Calibri"/>
                              <a:ea typeface="Calibri"/>
                              <a:cs typeface="Times New Roman"/>
                            </a:rPr>
                            <a:t>OCR</a:t>
                          </a:r>
                        </a:p>
                        <a:p>
                          <a:pPr algn="ctr">
                            <a:lnSpc>
                              <a:spcPct val="115000"/>
                            </a:lnSpc>
                            <a:spcAft>
                              <a:spcPts val="0"/>
                            </a:spcAft>
                          </a:pPr>
                          <a:r>
                            <a:rPr lang="en-GB" sz="1200" dirty="0">
                              <a:solidFill>
                                <a:srgbClr val="365F91"/>
                              </a:solidFill>
                              <a:effectLst/>
                              <a:latin typeface="Calibri"/>
                              <a:ea typeface="Calibri"/>
                              <a:cs typeface="Times New Roman"/>
                            </a:rPr>
                            <a:t>(mmHg</a:t>
                          </a:r>
                          <a:r>
                            <a:rPr lang="en-GB" sz="1200" baseline="0" dirty="0">
                              <a:solidFill>
                                <a:srgbClr val="365F91"/>
                              </a:solidFill>
                              <a:effectLst/>
                              <a:latin typeface="Calibri"/>
                              <a:ea typeface="Calibri"/>
                              <a:cs typeface="Times New Roman"/>
                            </a:rPr>
                            <a:t> / s )</a:t>
                          </a:r>
                          <a:endParaRPr lang="en-GB" sz="1200" dirty="0">
                            <a:solidFill>
                              <a:srgbClr val="365F91"/>
                            </a:solidFill>
                            <a:effectLst/>
                            <a:latin typeface="Calibri"/>
                            <a:ea typeface="Calibri"/>
                            <a:cs typeface="Times New Roman"/>
                          </a:endParaRPr>
                        </a:p>
                      </a:txBody>
                      <a:tcPr marL="68580" marR="68580" marT="0" marB="0"/>
                    </a:tc>
                    <a:extLst>
                      <a:ext uri="{0D108BD9-81ED-4DB2-BD59-A6C34878D82A}">
                        <a16:rowId xmlns="" xmlns:a16="http://schemas.microsoft.com/office/drawing/2014/main" val="10000"/>
                      </a:ext>
                    </a:extLst>
                  </a:tr>
                  <a:tr h="317285">
                    <a:tc>
                      <a:txBody>
                        <a:bodyPr/>
                        <a:lstStyle/>
                        <a:p>
                          <a:pPr algn="ctr">
                            <a:lnSpc>
                              <a:spcPct val="115000"/>
                            </a:lnSpc>
                            <a:spcAft>
                              <a:spcPts val="0"/>
                            </a:spcAft>
                          </a:pPr>
                          <a:r>
                            <a:rPr lang="en-GB" sz="1100" dirty="0">
                              <a:solidFill>
                                <a:srgbClr val="C02A28"/>
                              </a:solidFill>
                              <a:effectLst/>
                            </a:rPr>
                            <a:t>HCT-116</a:t>
                          </a:r>
                          <a:endParaRPr lang="en-GB" sz="1100" dirty="0">
                            <a:solidFill>
                              <a:srgbClr val="C02A28"/>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n-GB" sz="1100" dirty="0">
                              <a:effectLst/>
                            </a:rPr>
                            <a:t>Colorectal </a:t>
                          </a:r>
                        </a:p>
                        <a:p>
                          <a:pPr algn="ctr">
                            <a:lnSpc>
                              <a:spcPct val="115000"/>
                            </a:lnSpc>
                            <a:spcAft>
                              <a:spcPts val="0"/>
                            </a:spcAft>
                          </a:pPr>
                          <a:r>
                            <a:rPr lang="en-GB" sz="1100" dirty="0">
                              <a:effectLst/>
                            </a:rPr>
                            <a:t>Carcinoma</a:t>
                          </a:r>
                          <a:endParaRPr lang="en-GB" sz="1100" dirty="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n-GB" sz="1100" dirty="0">
                              <a:effectLst/>
                            </a:rPr>
                            <a:t>5.37 +/- 0.13</a:t>
                          </a:r>
                          <a:endParaRPr lang="en-GB" sz="1100" dirty="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n-GB" sz="1100" dirty="0">
                              <a:effectLst/>
                            </a:rPr>
                            <a:t>2.34 +/- 0.45 </a:t>
                          </a:r>
                          <a:endParaRPr lang="en-GB" sz="1100" dirty="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n-GB" sz="1100" dirty="0">
                              <a:solidFill>
                                <a:srgbClr val="365F91"/>
                              </a:solidFill>
                              <a:effectLst/>
                              <a:latin typeface="Calibri"/>
                              <a:ea typeface="Calibri"/>
                              <a:cs typeface="Times New Roman"/>
                            </a:rPr>
                            <a:t>27.92 +- 6.05</a:t>
                          </a:r>
                        </a:p>
                      </a:txBody>
                      <a:tcPr marL="68580" marR="68580" marT="0" marB="0"/>
                    </a:tc>
                    <a:extLst>
                      <a:ext uri="{0D108BD9-81ED-4DB2-BD59-A6C34878D82A}">
                        <a16:rowId xmlns="" xmlns:a16="http://schemas.microsoft.com/office/drawing/2014/main" val="10001"/>
                      </a:ext>
                    </a:extLst>
                  </a:tr>
                  <a:tr h="317285">
                    <a:tc>
                      <a:txBody>
                        <a:bodyPr/>
                        <a:lstStyle/>
                        <a:p>
                          <a:pPr algn="ctr">
                            <a:lnSpc>
                              <a:spcPct val="115000"/>
                            </a:lnSpc>
                            <a:spcAft>
                              <a:spcPts val="0"/>
                            </a:spcAft>
                          </a:pPr>
                          <a:r>
                            <a:rPr lang="en-GB" sz="1100" dirty="0">
                              <a:solidFill>
                                <a:srgbClr val="C02A28"/>
                              </a:solidFill>
                              <a:effectLst/>
                            </a:rPr>
                            <a:t>LS-174T</a:t>
                          </a:r>
                          <a:endParaRPr lang="en-GB" sz="1100" dirty="0">
                            <a:solidFill>
                              <a:srgbClr val="C02A28"/>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n-GB" sz="1100" dirty="0">
                              <a:effectLst/>
                            </a:rPr>
                            <a:t>Colorectal adenocarcinoma</a:t>
                          </a:r>
                          <a:endParaRPr lang="en-GB" sz="1100" dirty="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n-GB" sz="1100" dirty="0">
                              <a:effectLst/>
                            </a:rPr>
                            <a:t>3.59 +/- 0.10</a:t>
                          </a:r>
                          <a:endParaRPr lang="en-GB" sz="1100" dirty="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n-GB" sz="1100" dirty="0">
                              <a:effectLst/>
                            </a:rPr>
                            <a:t>2.12 +/- 0.39 </a:t>
                          </a:r>
                          <a:endParaRPr lang="en-GB" sz="1100" dirty="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n-GB" sz="1100" dirty="0">
                              <a:solidFill>
                                <a:srgbClr val="365F91"/>
                              </a:solidFill>
                              <a:effectLst/>
                              <a:latin typeface="Calibri"/>
                              <a:ea typeface="Calibri"/>
                              <a:cs typeface="Times New Roman"/>
                            </a:rPr>
                            <a:t>20.61 +/- 4.38</a:t>
                          </a:r>
                        </a:p>
                      </a:txBody>
                      <a:tcPr marL="68580" marR="68580" marT="0" marB="0"/>
                    </a:tc>
                    <a:extLst>
                      <a:ext uri="{0D108BD9-81ED-4DB2-BD59-A6C34878D82A}">
                        <a16:rowId xmlns="" xmlns:a16="http://schemas.microsoft.com/office/drawing/2014/main" val="10002"/>
                      </a:ext>
                    </a:extLst>
                  </a:tr>
                  <a:tr h="317285">
                    <a:tc>
                      <a:txBody>
                        <a:bodyPr/>
                        <a:lstStyle/>
                        <a:p>
                          <a:pPr algn="ctr">
                            <a:lnSpc>
                              <a:spcPct val="115000"/>
                            </a:lnSpc>
                            <a:spcAft>
                              <a:spcPts val="0"/>
                            </a:spcAft>
                          </a:pPr>
                          <a:r>
                            <a:rPr lang="en-GB" sz="1100" dirty="0">
                              <a:solidFill>
                                <a:srgbClr val="C02A28"/>
                              </a:solidFill>
                              <a:effectLst/>
                            </a:rPr>
                            <a:t>MDA-468</a:t>
                          </a:r>
                          <a:endParaRPr lang="en-GB" sz="1100" dirty="0">
                            <a:solidFill>
                              <a:srgbClr val="C02A28"/>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n-GB" sz="1100" dirty="0">
                              <a:effectLst/>
                            </a:rPr>
                            <a:t>Breast </a:t>
                          </a:r>
                        </a:p>
                        <a:p>
                          <a:pPr algn="ctr">
                            <a:lnSpc>
                              <a:spcPct val="115000"/>
                            </a:lnSpc>
                            <a:spcAft>
                              <a:spcPts val="0"/>
                            </a:spcAft>
                          </a:pPr>
                          <a:r>
                            <a:rPr lang="en-GB" sz="1100" dirty="0">
                              <a:effectLst/>
                            </a:rPr>
                            <a:t>Adenocarcinoma</a:t>
                          </a:r>
                          <a:endParaRPr lang="en-GB" sz="1100" dirty="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n-GB" sz="1100" dirty="0">
                              <a:effectLst/>
                            </a:rPr>
                            <a:t>4.79 +/- 0.30</a:t>
                          </a:r>
                          <a:endParaRPr lang="en-GB" sz="1100" dirty="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n-GB" sz="1100" dirty="0">
                              <a:effectLst/>
                            </a:rPr>
                            <a:t>3.22 +/- 0.61 </a:t>
                          </a:r>
                          <a:endParaRPr lang="en-GB" sz="1100" dirty="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n-GB" sz="1100" dirty="0">
                              <a:solidFill>
                                <a:srgbClr val="365F91"/>
                              </a:solidFill>
                              <a:effectLst/>
                              <a:latin typeface="Calibri"/>
                              <a:ea typeface="Calibri"/>
                              <a:cs typeface="Times New Roman"/>
                            </a:rPr>
                            <a:t>18.08 +/- 4.53</a:t>
                          </a:r>
                        </a:p>
                      </a:txBody>
                      <a:tcPr marL="68580" marR="68580" marT="0" marB="0"/>
                    </a:tc>
                    <a:extLst>
                      <a:ext uri="{0D108BD9-81ED-4DB2-BD59-A6C34878D82A}">
                        <a16:rowId xmlns="" xmlns:a16="http://schemas.microsoft.com/office/drawing/2014/main" val="10003"/>
                      </a:ext>
                    </a:extLst>
                  </a:tr>
                  <a:tr h="317285">
                    <a:tc>
                      <a:txBody>
                        <a:bodyPr/>
                        <a:lstStyle/>
                        <a:p>
                          <a:pPr algn="ctr">
                            <a:lnSpc>
                              <a:spcPct val="115000"/>
                            </a:lnSpc>
                            <a:spcAft>
                              <a:spcPts val="0"/>
                            </a:spcAft>
                          </a:pPr>
                          <a:r>
                            <a:rPr lang="en-GB" sz="1100" dirty="0">
                              <a:solidFill>
                                <a:srgbClr val="C02A28"/>
                              </a:solidFill>
                              <a:effectLst/>
                            </a:rPr>
                            <a:t>SCC-25</a:t>
                          </a:r>
                          <a:endParaRPr lang="en-GB" sz="1100" dirty="0">
                            <a:solidFill>
                              <a:srgbClr val="C02A28"/>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n-GB" sz="1100" dirty="0">
                              <a:effectLst/>
                            </a:rPr>
                            <a:t>Squamous </a:t>
                          </a:r>
                        </a:p>
                        <a:p>
                          <a:pPr algn="ctr">
                            <a:lnSpc>
                              <a:spcPct val="115000"/>
                            </a:lnSpc>
                            <a:spcAft>
                              <a:spcPts val="0"/>
                            </a:spcAft>
                          </a:pPr>
                          <a:r>
                            <a:rPr lang="en-GB" sz="1100" dirty="0">
                              <a:effectLst/>
                            </a:rPr>
                            <a:t>carcinoma</a:t>
                          </a:r>
                          <a:endParaRPr lang="en-GB" sz="1100" dirty="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n-GB" sz="1100" dirty="0">
                              <a:effectLst/>
                            </a:rPr>
                            <a:t>3.27 +/- 0.37</a:t>
                          </a:r>
                          <a:endParaRPr lang="en-GB" sz="1100" dirty="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n-GB" sz="1100" dirty="0">
                              <a:effectLst/>
                            </a:rPr>
                            <a:t>3.54 +/- 1.06 </a:t>
                          </a:r>
                          <a:endParaRPr lang="en-GB" sz="1100" dirty="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n-GB" sz="1100" dirty="0">
                              <a:solidFill>
                                <a:srgbClr val="365F91"/>
                              </a:solidFill>
                              <a:effectLst/>
                              <a:latin typeface="Calibri"/>
                              <a:ea typeface="Calibri"/>
                              <a:cs typeface="Times New Roman"/>
                            </a:rPr>
                            <a:t>11.21 +/- 4.63</a:t>
                          </a:r>
                        </a:p>
                      </a:txBody>
                      <a:tcPr marL="68580" marR="68580" marT="0" marB="0"/>
                    </a:tc>
                    <a:extLst>
                      <a:ext uri="{0D108BD9-81ED-4DB2-BD59-A6C34878D82A}">
                        <a16:rowId xmlns="" xmlns:a16="http://schemas.microsoft.com/office/drawing/2014/main" val="10004"/>
                      </a:ext>
                    </a:extLst>
                  </a:tr>
                </a:tbl>
              </a:graphicData>
            </a:graphic>
          </p:graphicFrame>
        </mc:Choice>
        <mc:Fallback xmlns="">
          <p:graphicFrame>
            <p:nvGraphicFramePr>
              <p:cNvPr id="5" name="Table 4"/>
              <p:cNvGraphicFramePr>
                <a:graphicFrameLocks noGrp="1"/>
              </p:cNvGraphicFramePr>
              <p:nvPr>
                <p:extLst>
                  <p:ext uri="{D42A27DB-BD31-4B8C-83A1-F6EECF244321}">
                    <p14:modId xmlns:p14="http://schemas.microsoft.com/office/powerpoint/2010/main" val="2961672224"/>
                  </p:ext>
                </p:extLst>
              </p:nvPr>
            </p:nvGraphicFramePr>
            <p:xfrm>
              <a:off x="647701" y="2314097"/>
              <a:ext cx="7950199" cy="1956413"/>
            </p:xfrm>
            <a:graphic>
              <a:graphicData uri="http://schemas.openxmlformats.org/drawingml/2006/table">
                <a:tbl>
                  <a:tblPr firstRow="1" firstCol="1" bandRow="1">
                    <a:tableStyleId>{5C22544A-7EE6-4342-B048-85BDC9FD1C3A}</a:tableStyleId>
                  </a:tblPr>
                  <a:tblGrid>
                    <a:gridCol w="1060453">
                      <a:extLst>
                        <a:ext uri="{9D8B030D-6E8A-4147-A177-3AD203B41FA5}">
                          <a16:colId xmlns:a16="http://schemas.microsoft.com/office/drawing/2014/main" val="20000"/>
                        </a:ext>
                      </a:extLst>
                    </a:gridCol>
                    <a:gridCol w="1889634">
                      <a:extLst>
                        <a:ext uri="{9D8B030D-6E8A-4147-A177-3AD203B41FA5}">
                          <a16:colId xmlns:a16="http://schemas.microsoft.com/office/drawing/2014/main" val="20001"/>
                        </a:ext>
                      </a:extLst>
                    </a:gridCol>
                    <a:gridCol w="1552674">
                      <a:extLst>
                        <a:ext uri="{9D8B030D-6E8A-4147-A177-3AD203B41FA5}">
                          <a16:colId xmlns:a16="http://schemas.microsoft.com/office/drawing/2014/main" val="20002"/>
                        </a:ext>
                      </a:extLst>
                    </a:gridCol>
                    <a:gridCol w="1659756">
                      <a:extLst>
                        <a:ext uri="{9D8B030D-6E8A-4147-A177-3AD203B41FA5}">
                          <a16:colId xmlns:a16="http://schemas.microsoft.com/office/drawing/2014/main" val="20003"/>
                        </a:ext>
                      </a:extLst>
                    </a:gridCol>
                    <a:gridCol w="1787682">
                      <a:extLst>
                        <a:ext uri="{9D8B030D-6E8A-4147-A177-3AD203B41FA5}">
                          <a16:colId xmlns:a16="http://schemas.microsoft.com/office/drawing/2014/main" val="20004"/>
                        </a:ext>
                      </a:extLst>
                    </a:gridCol>
                  </a:tblGrid>
                  <a:tr h="482412">
                    <a:tc>
                      <a:txBody>
                        <a:bodyPr/>
                        <a:lstStyle/>
                        <a:p>
                          <a:pPr algn="ctr">
                            <a:lnSpc>
                              <a:spcPct val="115000"/>
                            </a:lnSpc>
                            <a:spcAft>
                              <a:spcPts val="0"/>
                            </a:spcAft>
                          </a:pPr>
                          <a:r>
                            <a:rPr lang="en-GB" sz="1200" dirty="0">
                              <a:effectLst/>
                            </a:rPr>
                            <a:t>Cell line</a:t>
                          </a:r>
                          <a:endParaRPr lang="en-GB" sz="1200" dirty="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n-GB" sz="1200" dirty="0">
                              <a:effectLst/>
                            </a:rPr>
                            <a:t>Type</a:t>
                          </a:r>
                          <a:endParaRPr lang="en-GB" sz="1200" dirty="0">
                            <a:solidFill>
                              <a:srgbClr val="365F91"/>
                            </a:solidFill>
                            <a:effectLst/>
                            <a:latin typeface="Calibri"/>
                            <a:ea typeface="Calibri"/>
                            <a:cs typeface="Times New Roman"/>
                          </a:endParaRPr>
                        </a:p>
                      </a:txBody>
                      <a:tcPr marL="68580" marR="68580" marT="0" marB="0"/>
                    </a:tc>
                    <a:tc>
                      <a:txBody>
                        <a:bodyPr/>
                        <a:lstStyle/>
                        <a:p>
                          <a:endParaRPr lang="en-US"/>
                        </a:p>
                      </a:txBody>
                      <a:tcPr marL="68580" marR="68580" marT="0" marB="0">
                        <a:blipFill>
                          <a:blip r:embed="rId2"/>
                          <a:stretch>
                            <a:fillRect l="-190196" t="-7595" r="-223529" b="-321519"/>
                          </a:stretch>
                        </a:blipFill>
                      </a:tcPr>
                    </a:tc>
                    <a:tc>
                      <a:txBody>
                        <a:bodyPr/>
                        <a:lstStyle/>
                        <a:p>
                          <a:pPr algn="ctr">
                            <a:lnSpc>
                              <a:spcPct val="115000"/>
                            </a:lnSpc>
                            <a:spcAft>
                              <a:spcPts val="0"/>
                            </a:spcAft>
                          </a:pPr>
                          <a:r>
                            <a:rPr lang="en-GB" sz="1200" dirty="0">
                              <a:effectLst/>
                            </a:rPr>
                            <a:t>Estimated</a:t>
                          </a:r>
                        </a:p>
                        <a:p>
                          <a:pPr algn="ctr">
                            <a:lnSpc>
                              <a:spcPct val="115000"/>
                            </a:lnSpc>
                            <a:spcAft>
                              <a:spcPts val="0"/>
                            </a:spcAft>
                          </a:pPr>
                          <a:r>
                            <a:rPr lang="en-GB" sz="1200" dirty="0">
                              <a:effectLst/>
                            </a:rPr>
                            <a:t> mass (ng)</a:t>
                          </a:r>
                          <a:endParaRPr lang="en-GB" sz="1200" dirty="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n-GB" sz="1200" dirty="0">
                              <a:solidFill>
                                <a:srgbClr val="365F91"/>
                              </a:solidFill>
                              <a:effectLst/>
                              <a:latin typeface="Calibri"/>
                              <a:ea typeface="Calibri"/>
                              <a:cs typeface="Times New Roman"/>
                            </a:rPr>
                            <a:t>OCR</a:t>
                          </a:r>
                        </a:p>
                        <a:p>
                          <a:pPr algn="ctr">
                            <a:lnSpc>
                              <a:spcPct val="115000"/>
                            </a:lnSpc>
                            <a:spcAft>
                              <a:spcPts val="0"/>
                            </a:spcAft>
                          </a:pPr>
                          <a:r>
                            <a:rPr lang="en-GB" sz="1200" dirty="0">
                              <a:solidFill>
                                <a:srgbClr val="365F91"/>
                              </a:solidFill>
                              <a:effectLst/>
                              <a:latin typeface="Calibri"/>
                              <a:ea typeface="Calibri"/>
                              <a:cs typeface="Times New Roman"/>
                            </a:rPr>
                            <a:t>(mmHg</a:t>
                          </a:r>
                          <a:r>
                            <a:rPr lang="en-GB" sz="1200" baseline="0" dirty="0">
                              <a:solidFill>
                                <a:srgbClr val="365F91"/>
                              </a:solidFill>
                              <a:effectLst/>
                              <a:latin typeface="Calibri"/>
                              <a:ea typeface="Calibri"/>
                              <a:cs typeface="Times New Roman"/>
                            </a:rPr>
                            <a:t> / s )</a:t>
                          </a:r>
                          <a:endParaRPr lang="en-GB" sz="1200" dirty="0">
                            <a:solidFill>
                              <a:srgbClr val="365F91"/>
                            </a:solidFill>
                            <a:effectLst/>
                            <a:latin typeface="Calibri"/>
                            <a:ea typeface="Calibri"/>
                            <a:cs typeface="Times New Roman"/>
                          </a:endParaRPr>
                        </a:p>
                      </a:txBody>
                      <a:tcPr marL="68580" marR="68580" marT="0" marB="0"/>
                    </a:tc>
                    <a:extLst>
                      <a:ext uri="{0D108BD9-81ED-4DB2-BD59-A6C34878D82A}">
                        <a16:rowId xmlns:a16="http://schemas.microsoft.com/office/drawing/2014/main" val="10000"/>
                      </a:ext>
                    </a:extLst>
                  </a:tr>
                  <a:tr h="385572">
                    <a:tc>
                      <a:txBody>
                        <a:bodyPr/>
                        <a:lstStyle/>
                        <a:p>
                          <a:pPr algn="ctr">
                            <a:lnSpc>
                              <a:spcPct val="115000"/>
                            </a:lnSpc>
                            <a:spcAft>
                              <a:spcPts val="0"/>
                            </a:spcAft>
                          </a:pPr>
                          <a:r>
                            <a:rPr lang="en-GB" sz="1100" dirty="0">
                              <a:solidFill>
                                <a:srgbClr val="C02A28"/>
                              </a:solidFill>
                              <a:effectLst/>
                            </a:rPr>
                            <a:t>HCT-116</a:t>
                          </a:r>
                          <a:endParaRPr lang="en-GB" sz="1100" dirty="0">
                            <a:solidFill>
                              <a:srgbClr val="C02A28"/>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n-GB" sz="1100" dirty="0">
                              <a:effectLst/>
                            </a:rPr>
                            <a:t>Colorectal </a:t>
                          </a:r>
                        </a:p>
                        <a:p>
                          <a:pPr algn="ctr">
                            <a:lnSpc>
                              <a:spcPct val="115000"/>
                            </a:lnSpc>
                            <a:spcAft>
                              <a:spcPts val="0"/>
                            </a:spcAft>
                          </a:pPr>
                          <a:r>
                            <a:rPr lang="en-GB" sz="1100" dirty="0">
                              <a:effectLst/>
                            </a:rPr>
                            <a:t>Carcinoma</a:t>
                          </a:r>
                          <a:endParaRPr lang="en-GB" sz="1100" dirty="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n-GB" sz="1100" dirty="0">
                              <a:effectLst/>
                            </a:rPr>
                            <a:t>5.37 +/- 0.13</a:t>
                          </a:r>
                          <a:endParaRPr lang="en-GB" sz="1100" dirty="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n-GB" sz="1100" dirty="0">
                              <a:effectLst/>
                            </a:rPr>
                            <a:t>2.34 +/- 0.45 </a:t>
                          </a:r>
                          <a:endParaRPr lang="en-GB" sz="1100" dirty="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n-GB" sz="1100" dirty="0">
                              <a:solidFill>
                                <a:srgbClr val="365F91"/>
                              </a:solidFill>
                              <a:effectLst/>
                              <a:latin typeface="Calibri"/>
                              <a:ea typeface="Calibri"/>
                              <a:cs typeface="Times New Roman"/>
                            </a:rPr>
                            <a:t>27.92 +- 6.05</a:t>
                          </a:r>
                        </a:p>
                      </a:txBody>
                      <a:tcPr marL="68580" marR="68580" marT="0" marB="0"/>
                    </a:tc>
                    <a:extLst>
                      <a:ext uri="{0D108BD9-81ED-4DB2-BD59-A6C34878D82A}">
                        <a16:rowId xmlns:a16="http://schemas.microsoft.com/office/drawing/2014/main" val="10001"/>
                      </a:ext>
                    </a:extLst>
                  </a:tr>
                  <a:tr h="317285">
                    <a:tc>
                      <a:txBody>
                        <a:bodyPr/>
                        <a:lstStyle/>
                        <a:p>
                          <a:pPr algn="ctr">
                            <a:lnSpc>
                              <a:spcPct val="115000"/>
                            </a:lnSpc>
                            <a:spcAft>
                              <a:spcPts val="0"/>
                            </a:spcAft>
                          </a:pPr>
                          <a:r>
                            <a:rPr lang="en-GB" sz="1100" dirty="0">
                              <a:solidFill>
                                <a:srgbClr val="C02A28"/>
                              </a:solidFill>
                              <a:effectLst/>
                            </a:rPr>
                            <a:t>LS-174T</a:t>
                          </a:r>
                          <a:endParaRPr lang="en-GB" sz="1100" dirty="0">
                            <a:solidFill>
                              <a:srgbClr val="C02A28"/>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n-GB" sz="1100" dirty="0">
                              <a:effectLst/>
                            </a:rPr>
                            <a:t>Colorectal adenocarcinoma</a:t>
                          </a:r>
                          <a:endParaRPr lang="en-GB" sz="1100" dirty="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n-GB" sz="1100" dirty="0">
                              <a:effectLst/>
                            </a:rPr>
                            <a:t>3.59 +/- 0.10</a:t>
                          </a:r>
                          <a:endParaRPr lang="en-GB" sz="1100" dirty="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n-GB" sz="1100" dirty="0">
                              <a:effectLst/>
                            </a:rPr>
                            <a:t>2.12 +/- 0.39 </a:t>
                          </a:r>
                          <a:endParaRPr lang="en-GB" sz="1100" dirty="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n-GB" sz="1100" dirty="0">
                              <a:solidFill>
                                <a:srgbClr val="365F91"/>
                              </a:solidFill>
                              <a:effectLst/>
                              <a:latin typeface="Calibri"/>
                              <a:ea typeface="Calibri"/>
                              <a:cs typeface="Times New Roman"/>
                            </a:rPr>
                            <a:t>20.61 +/- 4.38</a:t>
                          </a:r>
                        </a:p>
                      </a:txBody>
                      <a:tcPr marL="68580" marR="68580" marT="0" marB="0"/>
                    </a:tc>
                    <a:extLst>
                      <a:ext uri="{0D108BD9-81ED-4DB2-BD59-A6C34878D82A}">
                        <a16:rowId xmlns:a16="http://schemas.microsoft.com/office/drawing/2014/main" val="10002"/>
                      </a:ext>
                    </a:extLst>
                  </a:tr>
                  <a:tr h="385572">
                    <a:tc>
                      <a:txBody>
                        <a:bodyPr/>
                        <a:lstStyle/>
                        <a:p>
                          <a:pPr algn="ctr">
                            <a:lnSpc>
                              <a:spcPct val="115000"/>
                            </a:lnSpc>
                            <a:spcAft>
                              <a:spcPts val="0"/>
                            </a:spcAft>
                          </a:pPr>
                          <a:r>
                            <a:rPr lang="en-GB" sz="1100" dirty="0">
                              <a:solidFill>
                                <a:srgbClr val="C02A28"/>
                              </a:solidFill>
                              <a:effectLst/>
                            </a:rPr>
                            <a:t>MDA-468</a:t>
                          </a:r>
                          <a:endParaRPr lang="en-GB" sz="1100" dirty="0">
                            <a:solidFill>
                              <a:srgbClr val="C02A28"/>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n-GB" sz="1100" dirty="0">
                              <a:effectLst/>
                            </a:rPr>
                            <a:t>Breast </a:t>
                          </a:r>
                        </a:p>
                        <a:p>
                          <a:pPr algn="ctr">
                            <a:lnSpc>
                              <a:spcPct val="115000"/>
                            </a:lnSpc>
                            <a:spcAft>
                              <a:spcPts val="0"/>
                            </a:spcAft>
                          </a:pPr>
                          <a:r>
                            <a:rPr lang="en-GB" sz="1100" dirty="0">
                              <a:effectLst/>
                            </a:rPr>
                            <a:t>Adenocarcinoma</a:t>
                          </a:r>
                          <a:endParaRPr lang="en-GB" sz="1100" dirty="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n-GB" sz="1100" dirty="0">
                              <a:effectLst/>
                            </a:rPr>
                            <a:t>4.79 +/- 0.30</a:t>
                          </a:r>
                          <a:endParaRPr lang="en-GB" sz="1100" dirty="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n-GB" sz="1100" dirty="0">
                              <a:effectLst/>
                            </a:rPr>
                            <a:t>3.22 +/- 0.61 </a:t>
                          </a:r>
                          <a:endParaRPr lang="en-GB" sz="1100" dirty="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n-GB" sz="1100" dirty="0">
                              <a:solidFill>
                                <a:srgbClr val="365F91"/>
                              </a:solidFill>
                              <a:effectLst/>
                              <a:latin typeface="Calibri"/>
                              <a:ea typeface="Calibri"/>
                              <a:cs typeface="Times New Roman"/>
                            </a:rPr>
                            <a:t>18.08 +/- 4.53</a:t>
                          </a:r>
                        </a:p>
                      </a:txBody>
                      <a:tcPr marL="68580" marR="68580" marT="0" marB="0"/>
                    </a:tc>
                    <a:extLst>
                      <a:ext uri="{0D108BD9-81ED-4DB2-BD59-A6C34878D82A}">
                        <a16:rowId xmlns:a16="http://schemas.microsoft.com/office/drawing/2014/main" val="10003"/>
                      </a:ext>
                    </a:extLst>
                  </a:tr>
                  <a:tr h="385572">
                    <a:tc>
                      <a:txBody>
                        <a:bodyPr/>
                        <a:lstStyle/>
                        <a:p>
                          <a:pPr algn="ctr">
                            <a:lnSpc>
                              <a:spcPct val="115000"/>
                            </a:lnSpc>
                            <a:spcAft>
                              <a:spcPts val="0"/>
                            </a:spcAft>
                          </a:pPr>
                          <a:r>
                            <a:rPr lang="en-GB" sz="1100" dirty="0">
                              <a:solidFill>
                                <a:srgbClr val="C02A28"/>
                              </a:solidFill>
                              <a:effectLst/>
                            </a:rPr>
                            <a:t>SCC-25</a:t>
                          </a:r>
                          <a:endParaRPr lang="en-GB" sz="1100" dirty="0">
                            <a:solidFill>
                              <a:srgbClr val="C02A28"/>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n-GB" sz="1100" dirty="0">
                              <a:effectLst/>
                            </a:rPr>
                            <a:t>Squamous </a:t>
                          </a:r>
                        </a:p>
                        <a:p>
                          <a:pPr algn="ctr">
                            <a:lnSpc>
                              <a:spcPct val="115000"/>
                            </a:lnSpc>
                            <a:spcAft>
                              <a:spcPts val="0"/>
                            </a:spcAft>
                          </a:pPr>
                          <a:r>
                            <a:rPr lang="en-GB" sz="1100" dirty="0">
                              <a:effectLst/>
                            </a:rPr>
                            <a:t>carcinoma</a:t>
                          </a:r>
                          <a:endParaRPr lang="en-GB" sz="1100" dirty="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n-GB" sz="1100" dirty="0">
                              <a:effectLst/>
                            </a:rPr>
                            <a:t>3.27 +/- 0.37</a:t>
                          </a:r>
                          <a:endParaRPr lang="en-GB" sz="1100" dirty="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n-GB" sz="1100" dirty="0">
                              <a:effectLst/>
                            </a:rPr>
                            <a:t>3.54 +/- 1.06 </a:t>
                          </a:r>
                          <a:endParaRPr lang="en-GB" sz="1100" dirty="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n-GB" sz="1100" dirty="0">
                              <a:solidFill>
                                <a:srgbClr val="365F91"/>
                              </a:solidFill>
                              <a:effectLst/>
                              <a:latin typeface="Calibri"/>
                              <a:ea typeface="Calibri"/>
                              <a:cs typeface="Times New Roman"/>
                            </a:rPr>
                            <a:t>11.21 +/- 4.63</a:t>
                          </a:r>
                        </a:p>
                      </a:txBody>
                      <a:tcPr marL="68580" marR="68580" marT="0" marB="0"/>
                    </a:tc>
                    <a:extLst>
                      <a:ext uri="{0D108BD9-81ED-4DB2-BD59-A6C34878D82A}">
                        <a16:rowId xmlns:a16="http://schemas.microsoft.com/office/drawing/2014/main" val="10004"/>
                      </a:ext>
                    </a:extLst>
                  </a:tr>
                </a:tbl>
              </a:graphicData>
            </a:graphic>
          </p:graphicFrame>
        </mc:Fallback>
      </mc:AlternateContent>
      <p:sp>
        <p:nvSpPr>
          <p:cNvPr id="8" name="TextBox 7"/>
          <p:cNvSpPr txBox="1"/>
          <p:nvPr/>
        </p:nvSpPr>
        <p:spPr>
          <a:xfrm>
            <a:off x="114462" y="6513377"/>
            <a:ext cx="8065699" cy="430887"/>
          </a:xfrm>
          <a:prstGeom prst="rect">
            <a:avLst/>
          </a:prstGeom>
          <a:noFill/>
        </p:spPr>
        <p:txBody>
          <a:bodyPr wrap="square" rtlCol="0">
            <a:spAutoFit/>
          </a:bodyPr>
          <a:lstStyle/>
          <a:p>
            <a:r>
              <a:rPr lang="en-GB" sz="1100" i="1" dirty="0"/>
              <a:t>All from </a:t>
            </a:r>
            <a:r>
              <a:rPr lang="en-GB" sz="1100" b="1" i="1" dirty="0"/>
              <a:t>The role of oxygen in avascular </a:t>
            </a:r>
            <a:r>
              <a:rPr lang="en-GB" sz="1100" b="1" i="1" dirty="0" err="1"/>
              <a:t>tumor</a:t>
            </a:r>
            <a:r>
              <a:rPr lang="en-GB" sz="1100" b="1" i="1" dirty="0"/>
              <a:t> growth </a:t>
            </a:r>
            <a:r>
              <a:rPr lang="en-GB" sz="1100" i="1" dirty="0"/>
              <a:t>(Grimes et al 2016, PLOS One) </a:t>
            </a:r>
            <a:endParaRPr lang="en-GB" sz="1100" b="1" i="1" dirty="0"/>
          </a:p>
          <a:p>
            <a:endParaRPr lang="en-GB" sz="1100" i="1" dirty="0"/>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317" y="733297"/>
            <a:ext cx="8704053" cy="564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316" y="655417"/>
            <a:ext cx="8704053" cy="5788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56385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fltVal val="0"/>
                                          </p:val>
                                        </p:tav>
                                        <p:tav tm="100000">
                                          <p:val>
                                            <p:strVal val="#ppt_w"/>
                                          </p:val>
                                        </p:tav>
                                      </p:tavLst>
                                    </p:anim>
                                    <p:anim calcmode="lin" valueType="num">
                                      <p:cBhvr>
                                        <p:cTn id="16" dur="500" fill="hold"/>
                                        <p:tgtEl>
                                          <p:spTgt spid="10"/>
                                        </p:tgtEl>
                                        <p:attrNameLst>
                                          <p:attrName>ppt_h</p:attrName>
                                        </p:attrNameLst>
                                      </p:cBhvr>
                                      <p:tavLst>
                                        <p:tav tm="0">
                                          <p:val>
                                            <p:fltVal val="0"/>
                                          </p:val>
                                        </p:tav>
                                        <p:tav tm="100000">
                                          <p:val>
                                            <p:strVal val="#ppt_h"/>
                                          </p:val>
                                        </p:tav>
                                      </p:tavLst>
                                    </p:anim>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73966" y="-171400"/>
            <a:ext cx="8697144"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200" u="sng" dirty="0"/>
              <a:t>Measuring O2 consumption – Confocal method</a:t>
            </a:r>
          </a:p>
        </p:txBody>
      </p:sp>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242" y="888520"/>
            <a:ext cx="8742592" cy="5606051"/>
          </a:xfrm>
          <a:prstGeom prst="rect">
            <a:avLst/>
          </a:prstGeom>
          <a:noFill/>
          <a:ln w="1905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pic>
        <p:nvPicPr>
          <p:cNvPr id="7" name="Stack.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1242" y="888519"/>
            <a:ext cx="8795842" cy="5606051"/>
          </a:xfrm>
          <a:prstGeom prst="rect">
            <a:avLst/>
          </a:prstGeom>
        </p:spPr>
      </p:pic>
    </p:spTree>
    <p:extLst>
      <p:ext uri="{BB962C8B-B14F-4D97-AF65-F5344CB8AC3E}">
        <p14:creationId xmlns:p14="http://schemas.microsoft.com/office/powerpoint/2010/main" val="1143944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7"/>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7381"/>
            <a:ext cx="8229600" cy="1143000"/>
          </a:xfrm>
        </p:spPr>
        <p:txBody>
          <a:bodyPr/>
          <a:lstStyle/>
          <a:p>
            <a:r>
              <a:rPr lang="en-GB" u="sng" dirty="0"/>
              <a:t>Vascular tumours </a:t>
            </a:r>
          </a:p>
        </p:txBody>
      </p:sp>
      <p:sp>
        <p:nvSpPr>
          <p:cNvPr id="4" name="TextBox 3"/>
          <p:cNvSpPr txBox="1"/>
          <p:nvPr/>
        </p:nvSpPr>
        <p:spPr>
          <a:xfrm>
            <a:off x="152400" y="1066800"/>
            <a:ext cx="8458200" cy="1477328"/>
          </a:xfrm>
          <a:prstGeom prst="rect">
            <a:avLst/>
          </a:prstGeom>
          <a:noFill/>
        </p:spPr>
        <p:txBody>
          <a:bodyPr wrap="square" rtlCol="0">
            <a:spAutoFit/>
          </a:bodyPr>
          <a:lstStyle/>
          <a:p>
            <a:pPr marL="285750" indent="-285750">
              <a:buFont typeface="Arial" pitchFamily="34" charset="0"/>
              <a:buChar char="•"/>
            </a:pPr>
            <a:r>
              <a:rPr lang="en-GB" dirty="0"/>
              <a:t>This is all very well for avascular tumours, but real in vivo tumours can recruit blood vessels and alter nutrient supply! This leads to a MUCH more complex picture. </a:t>
            </a:r>
          </a:p>
          <a:p>
            <a:pPr marL="285750" indent="-285750">
              <a:buFont typeface="Arial" pitchFamily="34" charset="0"/>
              <a:buChar char="•"/>
            </a:pPr>
            <a:endParaRPr lang="en-GB" dirty="0"/>
          </a:p>
          <a:p>
            <a:pPr marL="285750" indent="-285750">
              <a:buFont typeface="Arial" pitchFamily="34" charset="0"/>
              <a:buChar char="•"/>
            </a:pPr>
            <a:r>
              <a:rPr lang="en-GB" dirty="0"/>
              <a:t>How do we deal with such a thing? One approach is modelling the impact of vasculature and oxygen supply. We’ll touch only briefly on this for appreciation… </a:t>
            </a:r>
          </a:p>
        </p:txBody>
      </p:sp>
      <p:pic>
        <p:nvPicPr>
          <p:cNvPr id="5" name="Picture 2">
            <a:extLst>
              <a:ext uri="{FF2B5EF4-FFF2-40B4-BE49-F238E27FC236}">
                <a16:creationId xmlns="" xmlns:a16="http://schemas.microsoft.com/office/drawing/2014/main" id="{C866E524-535E-4F39-A4D9-B4F60C56DD4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8600" y="2819400"/>
            <a:ext cx="4279086"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 xmlns:a16="http://schemas.microsoft.com/office/drawing/2014/main" id="{EB06267E-C020-41FC-BD4C-D711C871A202}"/>
              </a:ext>
            </a:extLst>
          </p:cNvPr>
          <p:cNvSpPr txBox="1"/>
          <p:nvPr/>
        </p:nvSpPr>
        <p:spPr>
          <a:xfrm>
            <a:off x="914400" y="6248400"/>
            <a:ext cx="3352800" cy="523220"/>
          </a:xfrm>
          <a:prstGeom prst="rect">
            <a:avLst/>
          </a:prstGeom>
          <a:noFill/>
        </p:spPr>
        <p:txBody>
          <a:bodyPr wrap="square" rtlCol="0">
            <a:spAutoFit/>
          </a:bodyPr>
          <a:lstStyle/>
          <a:p>
            <a:r>
              <a:rPr lang="en-GB" sz="1000" i="1" dirty="0"/>
              <a:t>From Brown and Wilson 2004 - doi:10.1038/nrc1367</a:t>
            </a:r>
          </a:p>
          <a:p>
            <a:endParaRPr lang="en-GB" dirty="0"/>
          </a:p>
        </p:txBody>
      </p:sp>
      <p:pic>
        <p:nvPicPr>
          <p:cNvPr id="7" name="Picture 2">
            <a:extLst>
              <a:ext uri="{FF2B5EF4-FFF2-40B4-BE49-F238E27FC236}">
                <a16:creationId xmlns="" xmlns:a16="http://schemas.microsoft.com/office/drawing/2014/main" id="{0D504482-6211-4D36-96C3-6375E2BFF8B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52075" y="2895600"/>
            <a:ext cx="4179352"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a:extLst>
              <a:ext uri="{FF2B5EF4-FFF2-40B4-BE49-F238E27FC236}">
                <a16:creationId xmlns="" xmlns:a16="http://schemas.microsoft.com/office/drawing/2014/main" id="{D13D459B-6CA5-4061-BE62-94A39627F04B}"/>
              </a:ext>
            </a:extLst>
          </p:cNvPr>
          <p:cNvSpPr txBox="1"/>
          <p:nvPr/>
        </p:nvSpPr>
        <p:spPr>
          <a:xfrm>
            <a:off x="5588431" y="6219986"/>
            <a:ext cx="3048000" cy="246221"/>
          </a:xfrm>
          <a:prstGeom prst="rect">
            <a:avLst/>
          </a:prstGeom>
          <a:noFill/>
        </p:spPr>
        <p:txBody>
          <a:bodyPr wrap="square" rtlCol="0">
            <a:spAutoFit/>
          </a:bodyPr>
          <a:lstStyle/>
          <a:p>
            <a:r>
              <a:rPr lang="fr-FR" sz="1000" i="1" dirty="0" err="1"/>
              <a:t>From</a:t>
            </a:r>
            <a:r>
              <a:rPr lang="fr-FR" sz="1000" i="1" dirty="0"/>
              <a:t> Grimes et al 2016 </a:t>
            </a:r>
            <a:r>
              <a:rPr lang="fr-FR" sz="1000" i="1" dirty="0" err="1"/>
              <a:t>doi</a:t>
            </a:r>
            <a:r>
              <a:rPr lang="fr-FR" sz="1000" i="1" dirty="0"/>
              <a:t>: 10.1098/rsif.2016.0070</a:t>
            </a:r>
            <a:endParaRPr lang="en-GB" sz="1000" i="1" dirty="0"/>
          </a:p>
        </p:txBody>
      </p:sp>
    </p:spTree>
    <p:extLst>
      <p:ext uri="{BB962C8B-B14F-4D97-AF65-F5344CB8AC3E}">
        <p14:creationId xmlns:p14="http://schemas.microsoft.com/office/powerpoint/2010/main" val="13315969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 xmlns:a16="http://schemas.microsoft.com/office/drawing/2014/main" id="{42A261C0-04A9-4750-B309-4E4A05B9DB66}"/>
              </a:ext>
            </a:extLst>
          </p:cNvPr>
          <p:cNvPicPr>
            <a:picLocks noChangeAspect="1"/>
          </p:cNvPicPr>
          <p:nvPr/>
        </p:nvPicPr>
        <p:blipFill>
          <a:blip r:embed="rId2"/>
          <a:stretch>
            <a:fillRect/>
          </a:stretch>
        </p:blipFill>
        <p:spPr>
          <a:xfrm>
            <a:off x="34871" y="1467173"/>
            <a:ext cx="4029075" cy="3714427"/>
          </a:xfrm>
          <a:prstGeom prst="rect">
            <a:avLst/>
          </a:prstGeom>
        </p:spPr>
      </p:pic>
      <p:sp>
        <p:nvSpPr>
          <p:cNvPr id="11" name="Rectangle 10">
            <a:extLst>
              <a:ext uri="{FF2B5EF4-FFF2-40B4-BE49-F238E27FC236}">
                <a16:creationId xmlns="" xmlns:a16="http://schemas.microsoft.com/office/drawing/2014/main" id="{1BEDC58C-9D26-4D23-8377-BC0FDD5883B2}"/>
              </a:ext>
            </a:extLst>
          </p:cNvPr>
          <p:cNvSpPr/>
          <p:nvPr/>
        </p:nvSpPr>
        <p:spPr>
          <a:xfrm>
            <a:off x="152400" y="6172200"/>
            <a:ext cx="4136069" cy="246221"/>
          </a:xfrm>
          <a:prstGeom prst="rect">
            <a:avLst/>
          </a:prstGeom>
        </p:spPr>
        <p:txBody>
          <a:bodyPr wrap="none">
            <a:spAutoFit/>
          </a:bodyPr>
          <a:lstStyle/>
          <a:p>
            <a:r>
              <a:rPr lang="en-GB" sz="1000" i="1" dirty="0"/>
              <a:t>Modelling angiogenic sprouting: McDougall , Anderson,  Chaplain - JTB 2006</a:t>
            </a:r>
          </a:p>
        </p:txBody>
      </p:sp>
      <p:pic>
        <p:nvPicPr>
          <p:cNvPr id="12" name="Picture 11">
            <a:extLst>
              <a:ext uri="{FF2B5EF4-FFF2-40B4-BE49-F238E27FC236}">
                <a16:creationId xmlns="" xmlns:a16="http://schemas.microsoft.com/office/drawing/2014/main" id="{35FE2D99-8B7B-4C85-AD17-A561C18CC07A}"/>
              </a:ext>
            </a:extLst>
          </p:cNvPr>
          <p:cNvPicPr>
            <a:picLocks noChangeAspect="1"/>
          </p:cNvPicPr>
          <p:nvPr/>
        </p:nvPicPr>
        <p:blipFill>
          <a:blip r:embed="rId3"/>
          <a:stretch>
            <a:fillRect/>
          </a:stretch>
        </p:blipFill>
        <p:spPr>
          <a:xfrm>
            <a:off x="4292344" y="1447800"/>
            <a:ext cx="4657906" cy="3876675"/>
          </a:xfrm>
          <a:prstGeom prst="rect">
            <a:avLst/>
          </a:prstGeom>
        </p:spPr>
      </p:pic>
      <p:sp>
        <p:nvSpPr>
          <p:cNvPr id="13" name="Rectangle 12">
            <a:extLst>
              <a:ext uri="{FF2B5EF4-FFF2-40B4-BE49-F238E27FC236}">
                <a16:creationId xmlns="" xmlns:a16="http://schemas.microsoft.com/office/drawing/2014/main" id="{926893AA-2322-4F4C-A8BB-20024376D858}"/>
              </a:ext>
            </a:extLst>
          </p:cNvPr>
          <p:cNvSpPr/>
          <p:nvPr/>
        </p:nvSpPr>
        <p:spPr>
          <a:xfrm>
            <a:off x="5715000" y="6098582"/>
            <a:ext cx="2754280" cy="246221"/>
          </a:xfrm>
          <a:prstGeom prst="rect">
            <a:avLst/>
          </a:prstGeom>
        </p:spPr>
        <p:txBody>
          <a:bodyPr wrap="none">
            <a:spAutoFit/>
          </a:bodyPr>
          <a:lstStyle/>
          <a:p>
            <a:r>
              <a:rPr lang="en-GB" sz="1000" i="1" dirty="0"/>
              <a:t>Finite element approach: Grogan et al - IEEE 2017</a:t>
            </a:r>
          </a:p>
        </p:txBody>
      </p:sp>
      <p:sp>
        <p:nvSpPr>
          <p:cNvPr id="14" name="Title 1">
            <a:extLst>
              <a:ext uri="{FF2B5EF4-FFF2-40B4-BE49-F238E27FC236}">
                <a16:creationId xmlns="" xmlns:a16="http://schemas.microsoft.com/office/drawing/2014/main" id="{38256BAA-6298-465F-88E5-2A2E4CA7F8D1}"/>
              </a:ext>
            </a:extLst>
          </p:cNvPr>
          <p:cNvSpPr>
            <a:spLocks noGrp="1"/>
          </p:cNvSpPr>
          <p:nvPr>
            <p:ph type="title"/>
          </p:nvPr>
        </p:nvSpPr>
        <p:spPr>
          <a:xfrm>
            <a:off x="533400" y="37381"/>
            <a:ext cx="8229600" cy="1143000"/>
          </a:xfrm>
        </p:spPr>
        <p:txBody>
          <a:bodyPr/>
          <a:lstStyle/>
          <a:p>
            <a:r>
              <a:rPr lang="en-GB" u="sng" dirty="0"/>
              <a:t>Modelling angiogenesis </a:t>
            </a:r>
          </a:p>
        </p:txBody>
      </p:sp>
    </p:spTree>
    <p:extLst>
      <p:ext uri="{BB962C8B-B14F-4D97-AF65-F5344CB8AC3E}">
        <p14:creationId xmlns:p14="http://schemas.microsoft.com/office/powerpoint/2010/main" val="3999794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 xmlns:a16="http://schemas.microsoft.com/office/drawing/2014/main" id="{1BEDC58C-9D26-4D23-8377-BC0FDD5883B2}"/>
              </a:ext>
            </a:extLst>
          </p:cNvPr>
          <p:cNvSpPr/>
          <p:nvPr/>
        </p:nvSpPr>
        <p:spPr>
          <a:xfrm>
            <a:off x="801492" y="5638800"/>
            <a:ext cx="2842445" cy="246221"/>
          </a:xfrm>
          <a:prstGeom prst="rect">
            <a:avLst/>
          </a:prstGeom>
        </p:spPr>
        <p:txBody>
          <a:bodyPr wrap="none">
            <a:spAutoFit/>
          </a:bodyPr>
          <a:lstStyle/>
          <a:p>
            <a:r>
              <a:rPr lang="en-GB" sz="1000" i="1" dirty="0"/>
              <a:t>Green’s function method:  - </a:t>
            </a:r>
            <a:r>
              <a:rPr lang="en-GB" sz="1000" i="1" dirty="0" err="1"/>
              <a:t>Secomb</a:t>
            </a:r>
            <a:r>
              <a:rPr lang="en-GB" sz="1000" i="1" dirty="0"/>
              <a:t> et al, ABE 2004</a:t>
            </a:r>
          </a:p>
        </p:txBody>
      </p:sp>
      <p:sp>
        <p:nvSpPr>
          <p:cNvPr id="13" name="Rectangle 12">
            <a:extLst>
              <a:ext uri="{FF2B5EF4-FFF2-40B4-BE49-F238E27FC236}">
                <a16:creationId xmlns="" xmlns:a16="http://schemas.microsoft.com/office/drawing/2014/main" id="{926893AA-2322-4F4C-A8BB-20024376D858}"/>
              </a:ext>
            </a:extLst>
          </p:cNvPr>
          <p:cNvSpPr/>
          <p:nvPr/>
        </p:nvSpPr>
        <p:spPr>
          <a:xfrm>
            <a:off x="5947301" y="5638800"/>
            <a:ext cx="2395207" cy="246221"/>
          </a:xfrm>
          <a:prstGeom prst="rect">
            <a:avLst/>
          </a:prstGeom>
        </p:spPr>
        <p:txBody>
          <a:bodyPr wrap="none">
            <a:spAutoFit/>
          </a:bodyPr>
          <a:lstStyle/>
          <a:p>
            <a:r>
              <a:rPr lang="en-GB" sz="1000" i="1" dirty="0"/>
              <a:t>3D kernel method: Grimes et al - RSIF 2016</a:t>
            </a:r>
          </a:p>
        </p:txBody>
      </p:sp>
      <p:sp>
        <p:nvSpPr>
          <p:cNvPr id="14" name="Title 1">
            <a:extLst>
              <a:ext uri="{FF2B5EF4-FFF2-40B4-BE49-F238E27FC236}">
                <a16:creationId xmlns="" xmlns:a16="http://schemas.microsoft.com/office/drawing/2014/main" id="{38256BAA-6298-465F-88E5-2A2E4CA7F8D1}"/>
              </a:ext>
            </a:extLst>
          </p:cNvPr>
          <p:cNvSpPr>
            <a:spLocks noGrp="1"/>
          </p:cNvSpPr>
          <p:nvPr>
            <p:ph type="title"/>
          </p:nvPr>
        </p:nvSpPr>
        <p:spPr>
          <a:xfrm>
            <a:off x="533400" y="37381"/>
            <a:ext cx="8229600" cy="1143000"/>
          </a:xfrm>
        </p:spPr>
        <p:txBody>
          <a:bodyPr/>
          <a:lstStyle/>
          <a:p>
            <a:r>
              <a:rPr lang="en-GB" u="sng" dirty="0"/>
              <a:t>Modelling vessel oxygen supply </a:t>
            </a:r>
          </a:p>
        </p:txBody>
      </p:sp>
      <p:pic>
        <p:nvPicPr>
          <p:cNvPr id="2" name="Picture 1">
            <a:extLst>
              <a:ext uri="{FF2B5EF4-FFF2-40B4-BE49-F238E27FC236}">
                <a16:creationId xmlns="" xmlns:a16="http://schemas.microsoft.com/office/drawing/2014/main" id="{AE7450EB-1366-4967-B131-A15ADFA26B04}"/>
              </a:ext>
            </a:extLst>
          </p:cNvPr>
          <p:cNvPicPr>
            <a:picLocks noChangeAspect="1"/>
          </p:cNvPicPr>
          <p:nvPr/>
        </p:nvPicPr>
        <p:blipFill>
          <a:blip r:embed="rId2"/>
          <a:stretch>
            <a:fillRect/>
          </a:stretch>
        </p:blipFill>
        <p:spPr>
          <a:xfrm>
            <a:off x="76200" y="1602645"/>
            <a:ext cx="4393769" cy="3905250"/>
          </a:xfrm>
          <a:prstGeom prst="rect">
            <a:avLst/>
          </a:prstGeom>
        </p:spPr>
      </p:pic>
      <p:pic>
        <p:nvPicPr>
          <p:cNvPr id="8" name="Picture 2">
            <a:extLst>
              <a:ext uri="{FF2B5EF4-FFF2-40B4-BE49-F238E27FC236}">
                <a16:creationId xmlns="" xmlns:a16="http://schemas.microsoft.com/office/drawing/2014/main" id="{2E7C0927-B453-4E66-88F0-B7AC7F3D546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600" y="1752600"/>
            <a:ext cx="4179352"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402961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19EF33A-1292-46B2-89AF-87E27F776926}"/>
              </a:ext>
            </a:extLst>
          </p:cNvPr>
          <p:cNvSpPr>
            <a:spLocks noGrp="1"/>
          </p:cNvSpPr>
          <p:nvPr>
            <p:ph type="title"/>
          </p:nvPr>
        </p:nvSpPr>
        <p:spPr/>
        <p:txBody>
          <a:bodyPr/>
          <a:lstStyle/>
          <a:p>
            <a:r>
              <a:rPr lang="en-GB" u="sng" dirty="0"/>
              <a:t>Tumour heterogeneity </a:t>
            </a:r>
          </a:p>
        </p:txBody>
      </p:sp>
      <p:sp>
        <p:nvSpPr>
          <p:cNvPr id="3" name="Content Placeholder 2">
            <a:extLst>
              <a:ext uri="{FF2B5EF4-FFF2-40B4-BE49-F238E27FC236}">
                <a16:creationId xmlns="" xmlns:a16="http://schemas.microsoft.com/office/drawing/2014/main" id="{D4623FA0-8891-49D3-B6DD-876FD55CD9C4}"/>
              </a:ext>
            </a:extLst>
          </p:cNvPr>
          <p:cNvSpPr>
            <a:spLocks noGrp="1"/>
          </p:cNvSpPr>
          <p:nvPr>
            <p:ph idx="1"/>
          </p:nvPr>
        </p:nvSpPr>
        <p:spPr/>
        <p:txBody>
          <a:bodyPr>
            <a:normAutofit/>
          </a:bodyPr>
          <a:lstStyle/>
          <a:p>
            <a:r>
              <a:rPr lang="en-GB" sz="1800" dirty="0"/>
              <a:t>Cancer cells are constantly evolving</a:t>
            </a:r>
          </a:p>
          <a:p>
            <a:endParaRPr lang="en-GB" sz="1800" dirty="0"/>
          </a:p>
          <a:p>
            <a:r>
              <a:rPr lang="en-GB" sz="1800" dirty="0"/>
              <a:t>After time, they differ quite markedly.</a:t>
            </a:r>
          </a:p>
          <a:p>
            <a:endParaRPr lang="en-GB" sz="1800" dirty="0"/>
          </a:p>
          <a:p>
            <a:r>
              <a:rPr lang="en-GB" sz="1800" dirty="0"/>
              <a:t>This means a tumour can be made up of very different types of cancer cells! </a:t>
            </a:r>
          </a:p>
          <a:p>
            <a:endParaRPr lang="en-GB" dirty="0"/>
          </a:p>
          <a:p>
            <a:pPr marL="0" indent="0">
              <a:buNone/>
            </a:pPr>
            <a:endParaRPr lang="en-GB" dirty="0"/>
          </a:p>
        </p:txBody>
      </p:sp>
      <p:pic>
        <p:nvPicPr>
          <p:cNvPr id="14338" name="Picture 2" descr="http://www.cs.carleton.edu/faculty/loesper/src/ITH.png">
            <a:extLst>
              <a:ext uri="{FF2B5EF4-FFF2-40B4-BE49-F238E27FC236}">
                <a16:creationId xmlns="" xmlns:a16="http://schemas.microsoft.com/office/drawing/2014/main" id="{82506A8E-6538-4236-99AF-E21344ED8B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3505200"/>
            <a:ext cx="6808545" cy="2922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29610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57D16C3-2ECF-4582-9FE3-62663904FAB2}"/>
              </a:ext>
            </a:extLst>
          </p:cNvPr>
          <p:cNvSpPr>
            <a:spLocks noGrp="1"/>
          </p:cNvSpPr>
          <p:nvPr>
            <p:ph type="title"/>
          </p:nvPr>
        </p:nvSpPr>
        <p:spPr/>
        <p:txBody>
          <a:bodyPr/>
          <a:lstStyle/>
          <a:p>
            <a:r>
              <a:rPr lang="en-GB" u="sng" dirty="0"/>
              <a:t>Exponential growth in biology</a:t>
            </a:r>
          </a:p>
        </p:txBody>
      </p:sp>
      <p:pic>
        <p:nvPicPr>
          <p:cNvPr id="2050" name="Picture 2" descr="https://upload.wikimedia.org/wikipedia/commons/2/27/E.-coli-growth.gif">
            <a:extLst>
              <a:ext uri="{FF2B5EF4-FFF2-40B4-BE49-F238E27FC236}">
                <a16:creationId xmlns="" xmlns:a16="http://schemas.microsoft.com/office/drawing/2014/main" id="{29ADFBCB-566D-4D2E-823A-177E1895E4D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1457420"/>
            <a:ext cx="4419600" cy="456238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 xmlns:a16="http://schemas.microsoft.com/office/drawing/2014/main" id="{6D75F558-910D-45EC-8C6A-50E4E8DFFE55}"/>
              </a:ext>
            </a:extLst>
          </p:cNvPr>
          <p:cNvSpPr txBox="1"/>
          <p:nvPr/>
        </p:nvSpPr>
        <p:spPr>
          <a:xfrm>
            <a:off x="5029200" y="6059582"/>
            <a:ext cx="3124200" cy="246221"/>
          </a:xfrm>
          <a:prstGeom prst="rect">
            <a:avLst/>
          </a:prstGeom>
          <a:noFill/>
        </p:spPr>
        <p:txBody>
          <a:bodyPr wrap="square" rtlCol="0">
            <a:spAutoFit/>
          </a:bodyPr>
          <a:lstStyle/>
          <a:p>
            <a:r>
              <a:rPr lang="en-GB" sz="1000" i="1" dirty="0"/>
              <a:t>E-Coli Growth (Wikimedia commons, </a:t>
            </a:r>
            <a:r>
              <a:rPr lang="en-GB" sz="1000" i="1" dirty="0" err="1"/>
              <a:t>TimVickers</a:t>
            </a:r>
            <a:r>
              <a:rPr lang="en-GB" sz="1000" i="1" dirty="0"/>
              <a:t>, 2010)</a:t>
            </a:r>
          </a:p>
        </p:txBody>
      </p:sp>
      <p:pic>
        <p:nvPicPr>
          <p:cNvPr id="4" name="Picture 3">
            <a:extLst>
              <a:ext uri="{FF2B5EF4-FFF2-40B4-BE49-F238E27FC236}">
                <a16:creationId xmlns="" xmlns:a16="http://schemas.microsoft.com/office/drawing/2014/main" id="{717FE77E-AEE5-418B-A1BC-E4BF8CC6FFB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0447" y="1981200"/>
            <a:ext cx="2978626" cy="3114580"/>
          </a:xfrm>
          <a:prstGeom prst="rect">
            <a:avLst/>
          </a:prstGeom>
        </p:spPr>
      </p:pic>
      <p:sp>
        <p:nvSpPr>
          <p:cNvPr id="7" name="TextBox 6">
            <a:extLst>
              <a:ext uri="{FF2B5EF4-FFF2-40B4-BE49-F238E27FC236}">
                <a16:creationId xmlns="" xmlns:a16="http://schemas.microsoft.com/office/drawing/2014/main" id="{C5EA458A-52BC-4322-82C8-844808548A70}"/>
              </a:ext>
            </a:extLst>
          </p:cNvPr>
          <p:cNvSpPr txBox="1"/>
          <p:nvPr/>
        </p:nvSpPr>
        <p:spPr>
          <a:xfrm>
            <a:off x="838200" y="5334000"/>
            <a:ext cx="3124200" cy="246221"/>
          </a:xfrm>
          <a:prstGeom prst="rect">
            <a:avLst/>
          </a:prstGeom>
          <a:noFill/>
        </p:spPr>
        <p:txBody>
          <a:bodyPr wrap="square" rtlCol="0">
            <a:spAutoFit/>
          </a:bodyPr>
          <a:lstStyle/>
          <a:p>
            <a:r>
              <a:rPr lang="en-GB" sz="1000" i="1" dirty="0"/>
              <a:t>Cell division (</a:t>
            </a:r>
            <a:r>
              <a:rPr lang="en-GB" sz="1000" i="1" dirty="0" err="1"/>
              <a:t>Stukalin</a:t>
            </a:r>
            <a:r>
              <a:rPr lang="en-GB" sz="1000" i="1" dirty="0"/>
              <a:t> et al, RSIF, 2013) </a:t>
            </a:r>
          </a:p>
        </p:txBody>
      </p:sp>
      <p:sp>
        <p:nvSpPr>
          <p:cNvPr id="8" name="Rectangle 7">
            <a:extLst>
              <a:ext uri="{FF2B5EF4-FFF2-40B4-BE49-F238E27FC236}">
                <a16:creationId xmlns="" xmlns:a16="http://schemas.microsoft.com/office/drawing/2014/main" id="{F25D9197-60A7-44B5-8963-125DEFEF3191}"/>
              </a:ext>
            </a:extLst>
          </p:cNvPr>
          <p:cNvSpPr/>
          <p:nvPr/>
        </p:nvSpPr>
        <p:spPr>
          <a:xfrm>
            <a:off x="76200" y="89972"/>
            <a:ext cx="2721964" cy="369332"/>
          </a:xfrm>
          <a:prstGeom prst="rect">
            <a:avLst/>
          </a:prstGeom>
          <a:noFill/>
        </p:spPr>
        <p:txBody>
          <a:bodyPr wrap="none" lIns="91440" tIns="45720" rIns="91440" bIns="45720">
            <a:spAutoFit/>
          </a:bodyPr>
          <a:lstStyle/>
          <a:p>
            <a:pPr algn="ctr"/>
            <a:r>
              <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….well it sometimes is! </a:t>
            </a:r>
            <a:endParaRPr lang="en-US"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3839102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19EF33A-1292-46B2-89AF-87E27F776926}"/>
              </a:ext>
            </a:extLst>
          </p:cNvPr>
          <p:cNvSpPr>
            <a:spLocks noGrp="1"/>
          </p:cNvSpPr>
          <p:nvPr>
            <p:ph type="title"/>
          </p:nvPr>
        </p:nvSpPr>
        <p:spPr/>
        <p:txBody>
          <a:bodyPr/>
          <a:lstStyle/>
          <a:p>
            <a:r>
              <a:rPr lang="en-GB" u="sng" dirty="0"/>
              <a:t>Tumour heterogeneity </a:t>
            </a:r>
          </a:p>
        </p:txBody>
      </p:sp>
      <p:sp>
        <p:nvSpPr>
          <p:cNvPr id="3" name="Content Placeholder 2">
            <a:extLst>
              <a:ext uri="{FF2B5EF4-FFF2-40B4-BE49-F238E27FC236}">
                <a16:creationId xmlns="" xmlns:a16="http://schemas.microsoft.com/office/drawing/2014/main" id="{D4623FA0-8891-49D3-B6DD-876FD55CD9C4}"/>
              </a:ext>
            </a:extLst>
          </p:cNvPr>
          <p:cNvSpPr>
            <a:spLocks noGrp="1"/>
          </p:cNvSpPr>
          <p:nvPr>
            <p:ph idx="1"/>
          </p:nvPr>
        </p:nvSpPr>
        <p:spPr>
          <a:xfrm>
            <a:off x="457200" y="1413763"/>
            <a:ext cx="8229600" cy="4525963"/>
          </a:xfrm>
        </p:spPr>
        <p:txBody>
          <a:bodyPr>
            <a:normAutofit/>
          </a:bodyPr>
          <a:lstStyle/>
          <a:p>
            <a:r>
              <a:rPr lang="en-GB" sz="1800" dirty="0"/>
              <a:t>Agent based modelling is often a useful approach to such problems! </a:t>
            </a:r>
          </a:p>
          <a:p>
            <a:endParaRPr lang="en-GB" sz="1800" dirty="0"/>
          </a:p>
          <a:p>
            <a:r>
              <a:rPr lang="en-GB" sz="1800" dirty="0"/>
              <a:t>In AGM or cellular automata, individual units are given simple computational rules.</a:t>
            </a:r>
          </a:p>
          <a:p>
            <a:endParaRPr lang="en-GB" sz="1800" dirty="0"/>
          </a:p>
          <a:p>
            <a:r>
              <a:rPr lang="en-GB" sz="1800" dirty="0"/>
              <a:t>This is useful for studying systems when cell phenotype matters.</a:t>
            </a:r>
          </a:p>
          <a:p>
            <a:endParaRPr lang="en-GB" sz="1800" dirty="0"/>
          </a:p>
          <a:p>
            <a:r>
              <a:rPr lang="en-GB" sz="1800" dirty="0"/>
              <a:t>These rules can unleash very complex behaviour! </a:t>
            </a:r>
          </a:p>
          <a:p>
            <a:endParaRPr lang="en-GB" sz="1800" dirty="0"/>
          </a:p>
          <a:p>
            <a:pPr marL="0" indent="0">
              <a:buNone/>
            </a:pPr>
            <a:endParaRPr lang="en-GB" dirty="0"/>
          </a:p>
        </p:txBody>
      </p:sp>
      <p:pic>
        <p:nvPicPr>
          <p:cNvPr id="17410" name="Picture 2" descr="https://upload.wikimedia.org/wikipedia/commons/e/e5/Gospers_glider_gun.gif">
            <a:extLst>
              <a:ext uri="{FF2B5EF4-FFF2-40B4-BE49-F238E27FC236}">
                <a16:creationId xmlns="" xmlns:a16="http://schemas.microsoft.com/office/drawing/2014/main" id="{42BC064F-F50C-44A8-91C6-AE6573CC63CF}"/>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4038600"/>
            <a:ext cx="3581400" cy="257860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 xmlns:a16="http://schemas.microsoft.com/office/drawing/2014/main" id="{6027A0A7-BDEB-41BC-A701-A58DDB9BC8EE}"/>
              </a:ext>
            </a:extLst>
          </p:cNvPr>
          <p:cNvPicPr>
            <a:picLocks noChangeAspect="1"/>
          </p:cNvPicPr>
          <p:nvPr/>
        </p:nvPicPr>
        <p:blipFill>
          <a:blip r:embed="rId3"/>
          <a:stretch>
            <a:fillRect/>
          </a:stretch>
        </p:blipFill>
        <p:spPr>
          <a:xfrm>
            <a:off x="152400" y="5288972"/>
            <a:ext cx="6248400" cy="962773"/>
          </a:xfrm>
          <a:prstGeom prst="rect">
            <a:avLst/>
          </a:prstGeom>
        </p:spPr>
      </p:pic>
      <p:sp>
        <p:nvSpPr>
          <p:cNvPr id="5" name="Rectangle 4">
            <a:extLst>
              <a:ext uri="{FF2B5EF4-FFF2-40B4-BE49-F238E27FC236}">
                <a16:creationId xmlns="" xmlns:a16="http://schemas.microsoft.com/office/drawing/2014/main" id="{5DEDC260-1246-4DD3-AF99-6A51E031D0BB}"/>
              </a:ext>
            </a:extLst>
          </p:cNvPr>
          <p:cNvSpPr/>
          <p:nvPr/>
        </p:nvSpPr>
        <p:spPr>
          <a:xfrm>
            <a:off x="574127" y="4572000"/>
            <a:ext cx="4342021" cy="646331"/>
          </a:xfrm>
          <a:prstGeom prst="rect">
            <a:avLst/>
          </a:prstGeom>
          <a:noFill/>
        </p:spPr>
        <p:txBody>
          <a:bodyPr wrap="none" lIns="91440" tIns="45720" rIns="91440" bIns="45720">
            <a:spAutoFit/>
          </a:bodyPr>
          <a:lstStyle/>
          <a:p>
            <a:pPr algn="ctr"/>
            <a:r>
              <a:rPr lang="en-US" sz="3600" b="1" u="sng"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Conway’s game of life</a:t>
            </a:r>
          </a:p>
        </p:txBody>
      </p:sp>
    </p:spTree>
    <p:extLst>
      <p:ext uri="{BB962C8B-B14F-4D97-AF65-F5344CB8AC3E}">
        <p14:creationId xmlns:p14="http://schemas.microsoft.com/office/powerpoint/2010/main" val="12387951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journals.plos.org/ploscompbiol/article/figure/image?size=large&amp;id=10.1371/journal.pcbi.1003433.g006">
            <a:extLst>
              <a:ext uri="{FF2B5EF4-FFF2-40B4-BE49-F238E27FC236}">
                <a16:creationId xmlns="" xmlns:a16="http://schemas.microsoft.com/office/drawing/2014/main" id="{215DCE7E-98F1-4001-8585-48B8DD1E2F3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228600"/>
            <a:ext cx="8915400" cy="5334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 xmlns:a16="http://schemas.microsoft.com/office/drawing/2014/main" id="{1B4EAC8F-5550-4881-90A9-98B551EF3280}"/>
              </a:ext>
            </a:extLst>
          </p:cNvPr>
          <p:cNvSpPr/>
          <p:nvPr/>
        </p:nvSpPr>
        <p:spPr>
          <a:xfrm>
            <a:off x="76200" y="6001150"/>
            <a:ext cx="8991600" cy="646331"/>
          </a:xfrm>
          <a:prstGeom prst="rect">
            <a:avLst/>
          </a:prstGeom>
        </p:spPr>
        <p:txBody>
          <a:bodyPr wrap="square">
            <a:spAutoFit/>
          </a:bodyPr>
          <a:lstStyle/>
          <a:p>
            <a:r>
              <a:rPr lang="en-GB" sz="1200" i="1" dirty="0"/>
              <a:t>This example of a CA-type model is from Scott et al (2014, </a:t>
            </a:r>
            <a:r>
              <a:rPr lang="en-GB" sz="1200" i="1" dirty="0" err="1"/>
              <a:t>Plos</a:t>
            </a:r>
            <a:r>
              <a:rPr lang="en-GB" sz="1200" i="1" dirty="0"/>
              <a:t> Comp Bio) and includes 3 different cell types: stem (red), progenitor (green) and differentiated (black). All these cells need oxygen, and behaviour of each cell type is captured by a flowchart (last segment with discontinuous arrows represents behaviour specific to the stem cells). Black points are oxygen sources! </a:t>
            </a:r>
          </a:p>
        </p:txBody>
      </p:sp>
    </p:spTree>
    <p:extLst>
      <p:ext uri="{BB962C8B-B14F-4D97-AF65-F5344CB8AC3E}">
        <p14:creationId xmlns:p14="http://schemas.microsoft.com/office/powerpoint/2010/main" val="29094117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est_cairr">
            <a:hlinkClick r:id="" action="ppaction://media"/>
            <a:extLst>
              <a:ext uri="{FF2B5EF4-FFF2-40B4-BE49-F238E27FC236}">
                <a16:creationId xmlns="" xmlns:a16="http://schemas.microsoft.com/office/drawing/2014/main" id="{BAF3FD00-95FD-4B8D-9781-F6E29C8335F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33680" y="609600"/>
            <a:ext cx="8676640" cy="5486400"/>
          </a:xfrm>
          <a:prstGeom prst="rect">
            <a:avLst/>
          </a:prstGeom>
        </p:spPr>
      </p:pic>
      <p:sp>
        <p:nvSpPr>
          <p:cNvPr id="3" name="Rectangle 2">
            <a:extLst>
              <a:ext uri="{FF2B5EF4-FFF2-40B4-BE49-F238E27FC236}">
                <a16:creationId xmlns="" xmlns:a16="http://schemas.microsoft.com/office/drawing/2014/main" id="{07122AB5-1062-4056-B0D9-E71402980116}"/>
              </a:ext>
            </a:extLst>
          </p:cNvPr>
          <p:cNvSpPr/>
          <p:nvPr/>
        </p:nvSpPr>
        <p:spPr>
          <a:xfrm>
            <a:off x="0" y="76200"/>
            <a:ext cx="3557128" cy="369332"/>
          </a:xfrm>
          <a:prstGeom prst="rect">
            <a:avLst/>
          </a:prstGeom>
          <a:noFill/>
        </p:spPr>
        <p:txBody>
          <a:bodyPr wrap="none" lIns="91440" tIns="45720" rIns="91440" bIns="45720">
            <a:spAutoFit/>
          </a:bodyPr>
          <a:lstStyle/>
          <a:p>
            <a:pPr algn="ctr"/>
            <a:r>
              <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AN EXAMPLE FROM CAIRR WORK…</a:t>
            </a:r>
            <a:endParaRPr lang="en-US"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1193991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471" fill="hold"/>
                                        <p:tgtEl>
                                          <p:spTgt spid="4"/>
                                        </p:tgtEl>
                                      </p:cBhvr>
                                    </p:cmd>
                                  </p:childTnLst>
                                </p:cTn>
                              </p:par>
                            </p:childTnLst>
                          </p:cTn>
                        </p:par>
                        <p:par>
                          <p:cTn id="7" fill="hold">
                            <p:stCondLst>
                              <p:cond delay="49471"/>
                            </p:stCondLst>
                            <p:childTnLst>
                              <p:par>
                                <p:cTn id="8" presetID="2" presetClass="entr" presetSubtype="4" fill="hold" grpId="0" nodeType="after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ppt_x"/>
                                          </p:val>
                                        </p:tav>
                                        <p:tav tm="100000">
                                          <p:val>
                                            <p:strVal val="#ppt_x"/>
                                          </p:val>
                                        </p:tav>
                                      </p:tavLst>
                                    </p:anim>
                                    <p:anim calcmode="lin" valueType="num">
                                      <p:cBhvr additive="base">
                                        <p:cTn id="1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4"/>
                </p:tgtEl>
              </p:cMediaNode>
            </p:video>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4"/>
                                        </p:tgtEl>
                                      </p:cBhvr>
                                    </p:cmd>
                                  </p:childTnLst>
                                </p:cTn>
                              </p:par>
                            </p:childTnLst>
                          </p:cTn>
                        </p:par>
                      </p:childTnLst>
                    </p:cTn>
                  </p:par>
                </p:childTnLst>
              </p:cTn>
              <p:nextCondLst>
                <p:cond evt="onClick" delay="0">
                  <p:tgtEl>
                    <p:spTgt spid="4"/>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27980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36985D7-8515-4F1A-8B1C-8310E752D841}"/>
              </a:ext>
            </a:extLst>
          </p:cNvPr>
          <p:cNvSpPr>
            <a:spLocks noGrp="1"/>
          </p:cNvSpPr>
          <p:nvPr>
            <p:ph type="title"/>
          </p:nvPr>
        </p:nvSpPr>
        <p:spPr/>
        <p:txBody>
          <a:bodyPr/>
          <a:lstStyle/>
          <a:p>
            <a:r>
              <a:rPr lang="en-GB" u="sng" dirty="0"/>
              <a:t>More on ABMs</a:t>
            </a:r>
          </a:p>
        </p:txBody>
      </p:sp>
      <p:sp>
        <p:nvSpPr>
          <p:cNvPr id="3" name="Content Placeholder 2">
            <a:extLst>
              <a:ext uri="{FF2B5EF4-FFF2-40B4-BE49-F238E27FC236}">
                <a16:creationId xmlns="" xmlns:a16="http://schemas.microsoft.com/office/drawing/2014/main" id="{6817EE70-27AB-4131-B0ED-7710DF4D98A2}"/>
              </a:ext>
            </a:extLst>
          </p:cNvPr>
          <p:cNvSpPr>
            <a:spLocks noGrp="1"/>
          </p:cNvSpPr>
          <p:nvPr>
            <p:ph idx="1"/>
          </p:nvPr>
        </p:nvSpPr>
        <p:spPr/>
        <p:txBody>
          <a:bodyPr>
            <a:normAutofit/>
          </a:bodyPr>
          <a:lstStyle/>
          <a:p>
            <a:r>
              <a:rPr lang="en-GB" sz="2000" dirty="0"/>
              <a:t>ABMs can also replicate real physical interactions between agents.</a:t>
            </a:r>
          </a:p>
          <a:p>
            <a:r>
              <a:rPr lang="en-GB" sz="2000" dirty="0"/>
              <a:t>An example if the Macklin lab’s ‘</a:t>
            </a:r>
            <a:r>
              <a:rPr lang="en-GB" sz="2000" dirty="0" err="1"/>
              <a:t>Physicell</a:t>
            </a:r>
            <a:r>
              <a:rPr lang="en-GB" sz="2000" dirty="0"/>
              <a:t>’, which encodes physical rules about cell interactions to yield complex behaviour</a:t>
            </a:r>
          </a:p>
        </p:txBody>
      </p:sp>
      <p:pic>
        <p:nvPicPr>
          <p:cNvPr id="4" name="Picture 3">
            <a:extLst>
              <a:ext uri="{FF2B5EF4-FFF2-40B4-BE49-F238E27FC236}">
                <a16:creationId xmlns="" xmlns:a16="http://schemas.microsoft.com/office/drawing/2014/main" id="{C4C4AC8A-41B3-4B87-A647-783533B00AFB}"/>
              </a:ext>
            </a:extLst>
          </p:cNvPr>
          <p:cNvPicPr>
            <a:picLocks noChangeAspect="1"/>
          </p:cNvPicPr>
          <p:nvPr/>
        </p:nvPicPr>
        <p:blipFill>
          <a:blip r:embed="rId2"/>
          <a:stretch>
            <a:fillRect/>
          </a:stretch>
        </p:blipFill>
        <p:spPr>
          <a:xfrm>
            <a:off x="1447800" y="2929287"/>
            <a:ext cx="6457950" cy="3343275"/>
          </a:xfrm>
          <a:prstGeom prst="rect">
            <a:avLst/>
          </a:prstGeom>
        </p:spPr>
      </p:pic>
      <p:sp>
        <p:nvSpPr>
          <p:cNvPr id="5" name="Rectangle 4">
            <a:extLst>
              <a:ext uri="{FF2B5EF4-FFF2-40B4-BE49-F238E27FC236}">
                <a16:creationId xmlns="" xmlns:a16="http://schemas.microsoft.com/office/drawing/2014/main" id="{FBFE5698-B48B-4ABB-9A9D-C21270BE1910}"/>
              </a:ext>
            </a:extLst>
          </p:cNvPr>
          <p:cNvSpPr/>
          <p:nvPr/>
        </p:nvSpPr>
        <p:spPr>
          <a:xfrm>
            <a:off x="6125875" y="6488668"/>
            <a:ext cx="3010376" cy="369332"/>
          </a:xfrm>
          <a:prstGeom prst="rect">
            <a:avLst/>
          </a:prstGeom>
          <a:noFill/>
        </p:spPr>
        <p:txBody>
          <a:bodyPr wrap="none" lIns="91440" tIns="45720" rIns="91440" bIns="45720">
            <a:spAutoFit/>
          </a:bodyPr>
          <a:lstStyle/>
          <a:p>
            <a:pPr algn="ctr"/>
            <a:r>
              <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What is a hybrid model? </a:t>
            </a:r>
            <a:endParaRPr lang="en-US"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3940418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arly_PhysiCell_test__a_3-D_tumor_simulation_with_500k_cells">
            <a:hlinkClick r:id="" action="ppaction://media"/>
            <a:extLst>
              <a:ext uri="{FF2B5EF4-FFF2-40B4-BE49-F238E27FC236}">
                <a16:creationId xmlns="" xmlns:a16="http://schemas.microsoft.com/office/drawing/2014/main" id="{DC3FBCA9-DB9F-4E24-8F33-00E68C16D79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43000" y="76200"/>
            <a:ext cx="6705600" cy="6705600"/>
          </a:xfrm>
          <a:prstGeom prst="rect">
            <a:avLst/>
          </a:prstGeom>
        </p:spPr>
      </p:pic>
    </p:spTree>
    <p:extLst>
      <p:ext uri="{BB962C8B-B14F-4D97-AF65-F5344CB8AC3E}">
        <p14:creationId xmlns:p14="http://schemas.microsoft.com/office/powerpoint/2010/main" val="2779549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1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u="sng" dirty="0"/>
              <a:t>Tumour modelling </a:t>
            </a:r>
          </a:p>
        </p:txBody>
      </p:sp>
      <p:sp>
        <p:nvSpPr>
          <p:cNvPr id="3" name="Content Placeholder 2"/>
          <p:cNvSpPr>
            <a:spLocks noGrp="1"/>
          </p:cNvSpPr>
          <p:nvPr>
            <p:ph idx="1"/>
          </p:nvPr>
        </p:nvSpPr>
        <p:spPr/>
        <p:txBody>
          <a:bodyPr>
            <a:normAutofit lnSpcReduction="10000"/>
          </a:bodyPr>
          <a:lstStyle/>
          <a:p>
            <a:r>
              <a:rPr lang="en-GB" sz="1600" dirty="0"/>
              <a:t>There are hundreds of different types of tumour models, encompassing everything from intercellular dynamics right up to growth models. </a:t>
            </a:r>
          </a:p>
          <a:p>
            <a:endParaRPr lang="en-GB" sz="1600" dirty="0"/>
          </a:p>
          <a:p>
            <a:r>
              <a:rPr lang="en-GB" sz="1600" dirty="0"/>
              <a:t>In this course, we’ve got a brief over-view of some aspects of tumour modelling. </a:t>
            </a:r>
          </a:p>
          <a:p>
            <a:endParaRPr lang="en-GB" sz="1600" dirty="0"/>
          </a:p>
          <a:p>
            <a:r>
              <a:rPr lang="en-GB" sz="1600" dirty="0"/>
              <a:t>What is striking is quite how many avenues there are to explore, and how many approaches.</a:t>
            </a:r>
          </a:p>
          <a:p>
            <a:endParaRPr lang="en-GB" sz="1600" dirty="0"/>
          </a:p>
          <a:p>
            <a:r>
              <a:rPr lang="en-GB" sz="1600" dirty="0"/>
              <a:t>We’ve touched on classical ODE growth models, microenvironmental models, mechanistic models, agent-based models and hybrid models. </a:t>
            </a:r>
          </a:p>
          <a:p>
            <a:endParaRPr lang="en-GB" sz="1600" dirty="0"/>
          </a:p>
          <a:p>
            <a:r>
              <a:rPr lang="en-GB" sz="1600" dirty="0"/>
              <a:t>We’ve also got some insight into the difference between mechanistic and phenomenological models. Sometimes, we end up using a combination of both! </a:t>
            </a:r>
          </a:p>
          <a:p>
            <a:endParaRPr lang="en-GB" sz="1600" dirty="0"/>
          </a:p>
          <a:p>
            <a:r>
              <a:rPr lang="en-GB" sz="1600" dirty="0"/>
              <a:t>As physicists, we should also think about validation / falsification – let’s discuss that now. </a:t>
            </a:r>
          </a:p>
          <a:p>
            <a:endParaRPr lang="en-GB" sz="1600" dirty="0"/>
          </a:p>
          <a:p>
            <a:r>
              <a:rPr lang="en-GB" sz="1600" dirty="0"/>
              <a:t>Tumour models ideally give us some insight into the nature of cancer – and now avenues for treating and understanding it. </a:t>
            </a:r>
          </a:p>
        </p:txBody>
      </p:sp>
      <p:sp>
        <p:nvSpPr>
          <p:cNvPr id="4" name="Rectangle 3"/>
          <p:cNvSpPr/>
          <p:nvPr/>
        </p:nvSpPr>
        <p:spPr>
          <a:xfrm>
            <a:off x="1611159" y="6126163"/>
            <a:ext cx="5850897" cy="707886"/>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4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QUESTIONS / DISCUSSION </a:t>
            </a:r>
            <a:endParaRPr lang="en-US" sz="40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Tree>
    <p:extLst>
      <p:ext uri="{BB962C8B-B14F-4D97-AF65-F5344CB8AC3E}">
        <p14:creationId xmlns:p14="http://schemas.microsoft.com/office/powerpoint/2010/main" val="4831669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 xmlns:a16="http://schemas.microsoft.com/office/drawing/2014/main" id="{7CC46080-0536-4F85-A799-0636A89BD3A4}"/>
              </a:ext>
            </a:extLst>
          </p:cNvPr>
          <p:cNvSpPr>
            <a:spLocks noGrp="1"/>
          </p:cNvSpPr>
          <p:nvPr>
            <p:ph type="title"/>
          </p:nvPr>
        </p:nvSpPr>
        <p:spPr/>
        <p:txBody>
          <a:bodyPr/>
          <a:lstStyle/>
          <a:p>
            <a:r>
              <a:rPr lang="en-GB" u="sng" dirty="0"/>
              <a:t>Real solid tumours</a:t>
            </a:r>
          </a:p>
        </p:txBody>
      </p:sp>
      <p:pic>
        <p:nvPicPr>
          <p:cNvPr id="18" name="Picture 2">
            <a:extLst>
              <a:ext uri="{FF2B5EF4-FFF2-40B4-BE49-F238E27FC236}">
                <a16:creationId xmlns="" xmlns:a16="http://schemas.microsoft.com/office/drawing/2014/main" id="{98AC3922-90D1-4CF3-9287-E00FDBE5A1A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 y="1340508"/>
            <a:ext cx="4543424" cy="496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a:extLst>
              <a:ext uri="{FF2B5EF4-FFF2-40B4-BE49-F238E27FC236}">
                <a16:creationId xmlns="" xmlns:a16="http://schemas.microsoft.com/office/drawing/2014/main" id="{C476C3C6-A977-4EEA-94F5-EBF1E577A677}"/>
              </a:ext>
            </a:extLst>
          </p:cNvPr>
          <p:cNvSpPr txBox="1"/>
          <p:nvPr/>
        </p:nvSpPr>
        <p:spPr>
          <a:xfrm>
            <a:off x="1066800" y="6303033"/>
            <a:ext cx="4267200" cy="246221"/>
          </a:xfrm>
          <a:prstGeom prst="rect">
            <a:avLst/>
          </a:prstGeom>
          <a:noFill/>
        </p:spPr>
        <p:txBody>
          <a:bodyPr wrap="square" rtlCol="0">
            <a:spAutoFit/>
          </a:bodyPr>
          <a:lstStyle/>
          <a:p>
            <a:r>
              <a:rPr lang="en-GB" sz="1000" i="1" dirty="0"/>
              <a:t>From Conger and </a:t>
            </a:r>
            <a:r>
              <a:rPr lang="en-GB" sz="1000" i="1" dirty="0" err="1"/>
              <a:t>Zisikin</a:t>
            </a:r>
            <a:r>
              <a:rPr lang="en-GB" sz="1000" i="1" dirty="0"/>
              <a:t> (Cancer Res, 1983)</a:t>
            </a:r>
          </a:p>
        </p:txBody>
      </p:sp>
      <p:pic>
        <p:nvPicPr>
          <p:cNvPr id="20" name="Picture 19">
            <a:extLst>
              <a:ext uri="{FF2B5EF4-FFF2-40B4-BE49-F238E27FC236}">
                <a16:creationId xmlns="" xmlns:a16="http://schemas.microsoft.com/office/drawing/2014/main" id="{F87962A1-32B3-42DD-A989-2B4787985AB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95800" y="1476736"/>
            <a:ext cx="4191000" cy="4543064"/>
          </a:xfrm>
          <a:prstGeom prst="rect">
            <a:avLst/>
          </a:prstGeom>
        </p:spPr>
      </p:pic>
      <p:sp>
        <p:nvSpPr>
          <p:cNvPr id="21" name="TextBox 20">
            <a:extLst>
              <a:ext uri="{FF2B5EF4-FFF2-40B4-BE49-F238E27FC236}">
                <a16:creationId xmlns="" xmlns:a16="http://schemas.microsoft.com/office/drawing/2014/main" id="{D323E468-C661-4C08-9C87-CC1B64AE3F92}"/>
              </a:ext>
            </a:extLst>
          </p:cNvPr>
          <p:cNvSpPr txBox="1"/>
          <p:nvPr/>
        </p:nvSpPr>
        <p:spPr>
          <a:xfrm>
            <a:off x="5281612" y="6149144"/>
            <a:ext cx="2819400" cy="400110"/>
          </a:xfrm>
          <a:prstGeom prst="rect">
            <a:avLst/>
          </a:prstGeom>
          <a:noFill/>
        </p:spPr>
        <p:txBody>
          <a:bodyPr wrap="square" rtlCol="0">
            <a:spAutoFit/>
          </a:bodyPr>
          <a:lstStyle/>
          <a:p>
            <a:r>
              <a:rPr lang="en-GB" sz="1000" i="1" dirty="0"/>
              <a:t>From Grimes et al 2016 (doi:10.1371/journal. pone.0153692 – Based on data by </a:t>
            </a:r>
            <a:r>
              <a:rPr lang="en-GB" sz="1000" i="1" dirty="0" err="1"/>
              <a:t>Freyer</a:t>
            </a:r>
            <a:r>
              <a:rPr lang="en-GB" sz="1000" i="1" dirty="0"/>
              <a:t> et al)</a:t>
            </a:r>
          </a:p>
        </p:txBody>
      </p:sp>
    </p:spTree>
    <p:extLst>
      <p:ext uri="{BB962C8B-B14F-4D97-AF65-F5344CB8AC3E}">
        <p14:creationId xmlns:p14="http://schemas.microsoft.com/office/powerpoint/2010/main" val="2552546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u="sng" dirty="0"/>
              <a:t>Observations </a:t>
            </a:r>
          </a:p>
        </p:txBody>
      </p:sp>
      <p:sp>
        <p:nvSpPr>
          <p:cNvPr id="3" name="Content Placeholder 2"/>
          <p:cNvSpPr>
            <a:spLocks noGrp="1"/>
          </p:cNvSpPr>
          <p:nvPr>
            <p:ph idx="1"/>
          </p:nvPr>
        </p:nvSpPr>
        <p:spPr>
          <a:xfrm>
            <a:off x="457200" y="1299884"/>
            <a:ext cx="8229600" cy="4525963"/>
          </a:xfrm>
        </p:spPr>
        <p:txBody>
          <a:bodyPr>
            <a:normAutofit/>
          </a:bodyPr>
          <a:lstStyle/>
          <a:p>
            <a:r>
              <a:rPr lang="en-GB" sz="1800" dirty="0"/>
              <a:t>Exponential growth seems to describe early stage growth for solid or avascular tumours, but it ultimately breaks down. Why?  </a:t>
            </a:r>
          </a:p>
          <a:p>
            <a:endParaRPr lang="en-GB" sz="1800" dirty="0"/>
          </a:p>
        </p:txBody>
      </p:sp>
      <p:pic>
        <p:nvPicPr>
          <p:cNvPr id="4" name="Picture 3">
            <a:extLst>
              <a:ext uri="{FF2B5EF4-FFF2-40B4-BE49-F238E27FC236}">
                <a16:creationId xmlns="" xmlns:a16="http://schemas.microsoft.com/office/drawing/2014/main" id="{A2547E74-4BF3-43FD-A34E-21B153F1A5B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5446" y="2016448"/>
            <a:ext cx="2268464" cy="1938570"/>
          </a:xfrm>
          <a:prstGeom prst="rect">
            <a:avLst/>
          </a:prstGeom>
        </p:spPr>
      </p:pic>
      <p:pic>
        <p:nvPicPr>
          <p:cNvPr id="5" name="Picture 4">
            <a:extLst>
              <a:ext uri="{FF2B5EF4-FFF2-40B4-BE49-F238E27FC236}">
                <a16:creationId xmlns="" xmlns:a16="http://schemas.microsoft.com/office/drawing/2014/main" id="{45F52E71-80F1-4811-AF08-E43C6FF4291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7154" y="4148243"/>
            <a:ext cx="2820696" cy="2435120"/>
          </a:xfrm>
          <a:prstGeom prst="rect">
            <a:avLst/>
          </a:prstGeom>
        </p:spPr>
      </p:pic>
      <p:pic>
        <p:nvPicPr>
          <p:cNvPr id="1026" name="Picture 2" descr="Image result for skull and crossbones">
            <a:extLst>
              <a:ext uri="{FF2B5EF4-FFF2-40B4-BE49-F238E27FC236}">
                <a16:creationId xmlns="" xmlns:a16="http://schemas.microsoft.com/office/drawing/2014/main" id="{52BC9BEB-4AFD-4D10-B68E-236B93FF06F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857437" y="4414873"/>
            <a:ext cx="2552048" cy="189735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 xmlns:a16="http://schemas.microsoft.com/office/drawing/2014/main" id="{647B4453-0DB6-4C9D-8E83-EF103CBBD1A9}"/>
              </a:ext>
            </a:extLst>
          </p:cNvPr>
          <p:cNvSpPr txBox="1"/>
          <p:nvPr/>
        </p:nvSpPr>
        <p:spPr>
          <a:xfrm>
            <a:off x="3237849" y="2793145"/>
            <a:ext cx="4267200" cy="246221"/>
          </a:xfrm>
          <a:prstGeom prst="rect">
            <a:avLst/>
          </a:prstGeom>
          <a:noFill/>
        </p:spPr>
        <p:txBody>
          <a:bodyPr wrap="square" rtlCol="0">
            <a:spAutoFit/>
          </a:bodyPr>
          <a:lstStyle/>
          <a:p>
            <a:r>
              <a:rPr lang="en-GB" sz="1000" b="1" i="1" dirty="0"/>
              <a:t>1. Space constraints. </a:t>
            </a:r>
          </a:p>
        </p:txBody>
      </p:sp>
      <p:sp>
        <p:nvSpPr>
          <p:cNvPr id="8" name="TextBox 7">
            <a:extLst>
              <a:ext uri="{FF2B5EF4-FFF2-40B4-BE49-F238E27FC236}">
                <a16:creationId xmlns="" xmlns:a16="http://schemas.microsoft.com/office/drawing/2014/main" id="{F89C282A-44EB-40FC-BEB9-F01110F90CD3}"/>
              </a:ext>
            </a:extLst>
          </p:cNvPr>
          <p:cNvSpPr txBox="1"/>
          <p:nvPr/>
        </p:nvSpPr>
        <p:spPr>
          <a:xfrm>
            <a:off x="3237849" y="5183445"/>
            <a:ext cx="4267200" cy="246221"/>
          </a:xfrm>
          <a:prstGeom prst="rect">
            <a:avLst/>
          </a:prstGeom>
          <a:noFill/>
        </p:spPr>
        <p:txBody>
          <a:bodyPr wrap="square" rtlCol="0">
            <a:spAutoFit/>
          </a:bodyPr>
          <a:lstStyle/>
          <a:p>
            <a:r>
              <a:rPr lang="en-GB" sz="1000" b="1" i="1" dirty="0"/>
              <a:t>2. Inadequate nutrients.</a:t>
            </a:r>
          </a:p>
        </p:txBody>
      </p:sp>
      <p:pic>
        <p:nvPicPr>
          <p:cNvPr id="1028" name="Picture 4" descr="Related image">
            <a:extLst>
              <a:ext uri="{FF2B5EF4-FFF2-40B4-BE49-F238E27FC236}">
                <a16:creationId xmlns="" xmlns:a16="http://schemas.microsoft.com/office/drawing/2014/main" id="{86FCCDE9-EB45-4D18-82ED-5B2451D37EA0}"/>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216106" y="1904015"/>
            <a:ext cx="2099094" cy="205100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 xmlns:a16="http://schemas.microsoft.com/office/drawing/2014/main" id="{98208FCC-9C34-4CA7-8897-0811C41F8A58}"/>
              </a:ext>
            </a:extLst>
          </p:cNvPr>
          <p:cNvSpPr txBox="1"/>
          <p:nvPr/>
        </p:nvSpPr>
        <p:spPr>
          <a:xfrm>
            <a:off x="7505049" y="2772810"/>
            <a:ext cx="4267200" cy="246221"/>
          </a:xfrm>
          <a:prstGeom prst="rect">
            <a:avLst/>
          </a:prstGeom>
          <a:noFill/>
        </p:spPr>
        <p:txBody>
          <a:bodyPr wrap="square" rtlCol="0">
            <a:spAutoFit/>
          </a:bodyPr>
          <a:lstStyle/>
          <a:p>
            <a:r>
              <a:rPr lang="en-GB" sz="1000" b="1" i="1" dirty="0"/>
              <a:t>3. Energy requirements. </a:t>
            </a:r>
          </a:p>
        </p:txBody>
      </p:sp>
      <p:sp>
        <p:nvSpPr>
          <p:cNvPr id="11" name="TextBox 10">
            <a:extLst>
              <a:ext uri="{FF2B5EF4-FFF2-40B4-BE49-F238E27FC236}">
                <a16:creationId xmlns="" xmlns:a16="http://schemas.microsoft.com/office/drawing/2014/main" id="{287A29D2-0778-496F-9107-78128FAC2C96}"/>
              </a:ext>
            </a:extLst>
          </p:cNvPr>
          <p:cNvSpPr txBox="1"/>
          <p:nvPr/>
        </p:nvSpPr>
        <p:spPr>
          <a:xfrm>
            <a:off x="7534106" y="5183444"/>
            <a:ext cx="4267200" cy="246221"/>
          </a:xfrm>
          <a:prstGeom prst="rect">
            <a:avLst/>
          </a:prstGeom>
          <a:noFill/>
        </p:spPr>
        <p:txBody>
          <a:bodyPr wrap="square" rtlCol="0">
            <a:spAutoFit/>
          </a:bodyPr>
          <a:lstStyle/>
          <a:p>
            <a:r>
              <a:rPr lang="en-GB" sz="1000" b="1" i="1" dirty="0"/>
              <a:t>4. Cell death. </a:t>
            </a:r>
          </a:p>
        </p:txBody>
      </p:sp>
      <p:sp>
        <p:nvSpPr>
          <p:cNvPr id="12" name="Rectangle 11">
            <a:extLst>
              <a:ext uri="{FF2B5EF4-FFF2-40B4-BE49-F238E27FC236}">
                <a16:creationId xmlns="" xmlns:a16="http://schemas.microsoft.com/office/drawing/2014/main" id="{66C9D53F-61CE-4172-B3A9-D4D05B3FF7F6}"/>
              </a:ext>
            </a:extLst>
          </p:cNvPr>
          <p:cNvSpPr/>
          <p:nvPr/>
        </p:nvSpPr>
        <p:spPr>
          <a:xfrm>
            <a:off x="4191000" y="6498491"/>
            <a:ext cx="5101461" cy="369332"/>
          </a:xfrm>
          <a:prstGeom prst="rect">
            <a:avLst/>
          </a:prstGeom>
          <a:noFill/>
        </p:spPr>
        <p:txBody>
          <a:bodyPr wrap="none" lIns="91440" tIns="45720" rIns="91440" bIns="45720">
            <a:spAutoFit/>
          </a:bodyPr>
          <a:lstStyle/>
          <a:p>
            <a:pPr algn="ctr"/>
            <a:r>
              <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We need to get a little more sophisticated! </a:t>
            </a:r>
            <a:endParaRPr lang="en-US"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1041188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u="sng" dirty="0"/>
              <a:t>An important definition issue</a:t>
            </a:r>
          </a:p>
        </p:txBody>
      </p:sp>
      <p:sp>
        <p:nvSpPr>
          <p:cNvPr id="3" name="Content Placeholder 2"/>
          <p:cNvSpPr>
            <a:spLocks noGrp="1"/>
          </p:cNvSpPr>
          <p:nvPr>
            <p:ph idx="1"/>
          </p:nvPr>
        </p:nvSpPr>
        <p:spPr>
          <a:xfrm>
            <a:off x="457200" y="1676400"/>
            <a:ext cx="8229600" cy="4525963"/>
          </a:xfrm>
        </p:spPr>
        <p:txBody>
          <a:bodyPr>
            <a:noAutofit/>
          </a:bodyPr>
          <a:lstStyle/>
          <a:p>
            <a:r>
              <a:rPr lang="en-GB" sz="2000" dirty="0"/>
              <a:t>Models can be broadly divided into two types – mechanistic and phenomenological. Here, we’ll use the definition of </a:t>
            </a:r>
            <a:r>
              <a:rPr lang="en-GB" sz="2000" dirty="0" err="1"/>
              <a:t>Hilborn</a:t>
            </a:r>
            <a:r>
              <a:rPr lang="en-GB" sz="2000" dirty="0"/>
              <a:t> and </a:t>
            </a:r>
            <a:r>
              <a:rPr lang="en-GB" sz="2000" dirty="0" err="1"/>
              <a:t>Mangel</a:t>
            </a:r>
            <a:r>
              <a:rPr lang="en-GB" sz="2000" dirty="0"/>
              <a:t> (</a:t>
            </a:r>
            <a:r>
              <a:rPr lang="en-GB" sz="2000" i="1" dirty="0"/>
              <a:t>The Ecological Detective - Confronting Models with Data, 1997</a:t>
            </a:r>
            <a:r>
              <a:rPr lang="en-GB" sz="2000" dirty="0"/>
              <a:t>)</a:t>
            </a:r>
          </a:p>
          <a:p>
            <a:endParaRPr lang="en-GB" sz="2000" dirty="0"/>
          </a:p>
          <a:p>
            <a:r>
              <a:rPr lang="en-GB" sz="2000" b="1" dirty="0"/>
              <a:t>Mechanistic models </a:t>
            </a:r>
            <a:r>
              <a:rPr lang="en-GB" sz="2000" dirty="0"/>
              <a:t>– “a hypothesized relationship between the variables in the data set where the nature of the relationship is specified in terms of the biological processes that are thought to have given rise to the data. The parameters in the mechanistic model all have biological definitions and so they can be measured independently of the data set referenced above.”</a:t>
            </a:r>
          </a:p>
          <a:p>
            <a:endParaRPr lang="en-GB" sz="2000" dirty="0"/>
          </a:p>
          <a:p>
            <a:r>
              <a:rPr lang="en-GB" sz="2000" b="1" dirty="0"/>
              <a:t>Phenomenological models </a:t>
            </a:r>
            <a:r>
              <a:rPr lang="en-GB" sz="2000" dirty="0"/>
              <a:t>– “a hypothesized relationship between the variables in the data set, where the relationship seeks only to best describe the data.”</a:t>
            </a:r>
          </a:p>
        </p:txBody>
      </p:sp>
    </p:spTree>
    <p:extLst>
      <p:ext uri="{BB962C8B-B14F-4D97-AF65-F5344CB8AC3E}">
        <p14:creationId xmlns:p14="http://schemas.microsoft.com/office/powerpoint/2010/main" val="5485957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u="sng" dirty="0"/>
              <a:t>An important definition issue</a:t>
            </a:r>
          </a:p>
        </p:txBody>
      </p:sp>
      <p:sp>
        <p:nvSpPr>
          <p:cNvPr id="6" name="TextBox 5">
            <a:extLst>
              <a:ext uri="{FF2B5EF4-FFF2-40B4-BE49-F238E27FC236}">
                <a16:creationId xmlns="" xmlns:a16="http://schemas.microsoft.com/office/drawing/2014/main" id="{166C7B98-4F07-4E0A-AB65-1AEE8B3927C9}"/>
              </a:ext>
            </a:extLst>
          </p:cNvPr>
          <p:cNvSpPr txBox="1"/>
          <p:nvPr/>
        </p:nvSpPr>
        <p:spPr>
          <a:xfrm>
            <a:off x="304800" y="3223736"/>
            <a:ext cx="4114800" cy="2031325"/>
          </a:xfrm>
          <a:prstGeom prst="rect">
            <a:avLst/>
          </a:prstGeom>
          <a:noFill/>
        </p:spPr>
        <p:txBody>
          <a:bodyPr wrap="square" rtlCol="0">
            <a:spAutoFit/>
          </a:bodyPr>
          <a:lstStyle/>
          <a:p>
            <a:pPr marL="285750" indent="-285750">
              <a:buFont typeface="Arial" panose="020B0604020202020204" pitchFamily="34" charset="0"/>
              <a:buChar char="•"/>
            </a:pPr>
            <a:r>
              <a:rPr lang="en-GB" dirty="0"/>
              <a:t>Employed when the relationship between variables is known or simple.</a:t>
            </a:r>
          </a:p>
          <a:p>
            <a:r>
              <a:rPr lang="en-GB" dirty="0"/>
              <a:t> </a:t>
            </a:r>
          </a:p>
          <a:p>
            <a:pPr marL="285750" indent="-285750">
              <a:buFont typeface="Arial" panose="020B0604020202020204" pitchFamily="34" charset="0"/>
              <a:buChar char="•"/>
            </a:pPr>
            <a:r>
              <a:rPr lang="en-GB" dirty="0"/>
              <a:t>Directly relates an effect to a cause.</a:t>
            </a:r>
          </a:p>
          <a:p>
            <a:endParaRPr lang="en-GB" dirty="0"/>
          </a:p>
          <a:p>
            <a:pPr marL="285750" indent="-285750">
              <a:buFont typeface="Arial" panose="020B0604020202020204" pitchFamily="34" charset="0"/>
              <a:buChar char="•"/>
            </a:pPr>
            <a:r>
              <a:rPr lang="en-GB" dirty="0"/>
              <a:t>Can be used as the building block of growth models. </a:t>
            </a:r>
          </a:p>
        </p:txBody>
      </p:sp>
      <p:sp>
        <p:nvSpPr>
          <p:cNvPr id="7" name="TextBox 6">
            <a:extLst>
              <a:ext uri="{FF2B5EF4-FFF2-40B4-BE49-F238E27FC236}">
                <a16:creationId xmlns="" xmlns:a16="http://schemas.microsoft.com/office/drawing/2014/main" id="{BE9C9A57-BA81-4D6D-A22F-63DDE3FF6C2A}"/>
              </a:ext>
            </a:extLst>
          </p:cNvPr>
          <p:cNvSpPr txBox="1"/>
          <p:nvPr/>
        </p:nvSpPr>
        <p:spPr>
          <a:xfrm>
            <a:off x="4724400" y="3223736"/>
            <a:ext cx="4114800" cy="2308324"/>
          </a:xfrm>
          <a:prstGeom prst="rect">
            <a:avLst/>
          </a:prstGeom>
          <a:noFill/>
        </p:spPr>
        <p:txBody>
          <a:bodyPr wrap="square" rtlCol="0">
            <a:spAutoFit/>
          </a:bodyPr>
          <a:lstStyle/>
          <a:p>
            <a:pPr marL="285750" indent="-285750">
              <a:buFont typeface="Arial" panose="020B0604020202020204" pitchFamily="34" charset="0"/>
              <a:buChar char="•"/>
            </a:pPr>
            <a:r>
              <a:rPr lang="en-GB" dirty="0"/>
              <a:t>Can be used when a biological or physical relationship is unknown.</a:t>
            </a:r>
          </a:p>
          <a:p>
            <a:endParaRPr lang="en-GB" dirty="0"/>
          </a:p>
          <a:p>
            <a:pPr marL="285750" indent="-285750">
              <a:buFont typeface="Arial" panose="020B0604020202020204" pitchFamily="34" charset="0"/>
              <a:buChar char="•"/>
            </a:pPr>
            <a:r>
              <a:rPr lang="en-GB" dirty="0"/>
              <a:t>Describes the data observed without recourse to mechanism. </a:t>
            </a:r>
          </a:p>
          <a:p>
            <a:endParaRPr lang="en-GB" dirty="0"/>
          </a:p>
          <a:p>
            <a:pPr marL="285750" indent="-285750">
              <a:buFont typeface="Arial" panose="020B0604020202020204" pitchFamily="34" charset="0"/>
              <a:buChar char="•"/>
            </a:pPr>
            <a:r>
              <a:rPr lang="en-GB" dirty="0"/>
              <a:t>Useful when many complex processes involved, many unknowns. </a:t>
            </a:r>
          </a:p>
        </p:txBody>
      </p:sp>
      <p:sp>
        <p:nvSpPr>
          <p:cNvPr id="8" name="Rectangle 7">
            <a:extLst>
              <a:ext uri="{FF2B5EF4-FFF2-40B4-BE49-F238E27FC236}">
                <a16:creationId xmlns="" xmlns:a16="http://schemas.microsoft.com/office/drawing/2014/main" id="{355F3888-9169-423F-8E33-9215C91721E7}"/>
              </a:ext>
            </a:extLst>
          </p:cNvPr>
          <p:cNvSpPr/>
          <p:nvPr/>
        </p:nvSpPr>
        <p:spPr>
          <a:xfrm>
            <a:off x="609600" y="2209800"/>
            <a:ext cx="3652218"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u="sng" dirty="0">
                <a:ln w="22225">
                  <a:solidFill>
                    <a:schemeClr val="accent2"/>
                  </a:solidFill>
                  <a:prstDash val="solid"/>
                </a:ln>
                <a:solidFill>
                  <a:schemeClr val="accent2">
                    <a:lumMod val="40000"/>
                    <a:lumOff val="60000"/>
                  </a:schemeClr>
                </a:solidFill>
              </a:rPr>
              <a:t>Mechanistic</a:t>
            </a:r>
          </a:p>
        </p:txBody>
      </p:sp>
      <p:sp>
        <p:nvSpPr>
          <p:cNvPr id="9" name="Rectangle 8">
            <a:extLst>
              <a:ext uri="{FF2B5EF4-FFF2-40B4-BE49-F238E27FC236}">
                <a16:creationId xmlns="" xmlns:a16="http://schemas.microsoft.com/office/drawing/2014/main" id="{C5FF5279-A552-4464-AD0F-4B8A97817FC0}"/>
              </a:ext>
            </a:extLst>
          </p:cNvPr>
          <p:cNvSpPr/>
          <p:nvPr/>
        </p:nvSpPr>
        <p:spPr>
          <a:xfrm>
            <a:off x="4565424" y="2286744"/>
            <a:ext cx="4432752" cy="769441"/>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400" u="sng" dirty="0">
                <a:ln w="0"/>
                <a:solidFill>
                  <a:schemeClr val="accent1"/>
                </a:solidFill>
                <a:effectLst>
                  <a:outerShdw blurRad="38100" dist="25400" dir="5400000" algn="ctr" rotWithShape="0">
                    <a:srgbClr val="6E747A">
                      <a:alpha val="43000"/>
                    </a:srgbClr>
                  </a:outerShdw>
                </a:effectLst>
              </a:rPr>
              <a:t>Phenomenological</a:t>
            </a:r>
            <a:endParaRPr lang="en-US" sz="4400" b="1" u="sng" dirty="0">
              <a:ln w="22225">
                <a:solidFill>
                  <a:schemeClr val="accent2"/>
                </a:solidFill>
                <a:prstDash val="solid"/>
              </a:ln>
              <a:solidFill>
                <a:schemeClr val="accent2">
                  <a:lumMod val="40000"/>
                  <a:lumOff val="60000"/>
                </a:schemeClr>
              </a:solidFill>
            </a:endParaRPr>
          </a:p>
        </p:txBody>
      </p:sp>
      <p:sp>
        <p:nvSpPr>
          <p:cNvPr id="10" name="Rectangle 9">
            <a:extLst>
              <a:ext uri="{FF2B5EF4-FFF2-40B4-BE49-F238E27FC236}">
                <a16:creationId xmlns="" xmlns:a16="http://schemas.microsoft.com/office/drawing/2014/main" id="{F1C8CD0D-B974-4E78-A9ED-F9917948D0CA}"/>
              </a:ext>
            </a:extLst>
          </p:cNvPr>
          <p:cNvSpPr/>
          <p:nvPr/>
        </p:nvSpPr>
        <p:spPr>
          <a:xfrm>
            <a:off x="4948236" y="6464129"/>
            <a:ext cx="4195764" cy="369332"/>
          </a:xfrm>
          <a:prstGeom prst="rect">
            <a:avLst/>
          </a:prstGeom>
          <a:noFill/>
        </p:spPr>
        <p:txBody>
          <a:bodyPr wrap="none" lIns="91440" tIns="45720" rIns="91440" bIns="45720">
            <a:spAutoFit/>
          </a:bodyPr>
          <a:lstStyle/>
          <a:p>
            <a:pPr algn="ctr"/>
            <a:r>
              <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Both types used in cancer research! </a:t>
            </a:r>
            <a:endParaRPr lang="en-US"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1100040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u="sng" dirty="0"/>
              <a:t>Carrying Capacity </a:t>
            </a:r>
          </a:p>
        </p:txBody>
      </p:sp>
      <p:sp>
        <p:nvSpPr>
          <p:cNvPr id="3" name="Content Placeholder 2"/>
          <p:cNvSpPr>
            <a:spLocks noGrp="1"/>
          </p:cNvSpPr>
          <p:nvPr>
            <p:ph idx="1"/>
          </p:nvPr>
        </p:nvSpPr>
        <p:spPr>
          <a:xfrm>
            <a:off x="457200" y="1417638"/>
            <a:ext cx="8229600" cy="4525963"/>
          </a:xfrm>
        </p:spPr>
        <p:txBody>
          <a:bodyPr>
            <a:normAutofit fontScale="92500" lnSpcReduction="20000"/>
          </a:bodyPr>
          <a:lstStyle/>
          <a:p>
            <a:r>
              <a:rPr lang="en-GB" dirty="0"/>
              <a:t>The concept of carrying capacity is useful. Let’s take the Wikipedia definition for now… </a:t>
            </a:r>
          </a:p>
          <a:p>
            <a:pPr marL="0" indent="0">
              <a:buNone/>
            </a:pPr>
            <a:endParaRPr lang="en-GB" dirty="0"/>
          </a:p>
          <a:p>
            <a:pPr marL="0" indent="0">
              <a:buNone/>
            </a:pPr>
            <a:r>
              <a:rPr lang="en-GB" b="1" i="1" dirty="0"/>
              <a:t>“The carrying capacity of a biological species in an environment is the maximum population size of the species that the environment can sustain indefinitely, given the food, habitat, water, and other necessities available in the environment. In population biology, carrying capacity is defined as the environment's maximal load, which is different from the concept of population equilibrium.”</a:t>
            </a:r>
          </a:p>
        </p:txBody>
      </p:sp>
    </p:spTree>
    <p:extLst>
      <p:ext uri="{BB962C8B-B14F-4D97-AF65-F5344CB8AC3E}">
        <p14:creationId xmlns:p14="http://schemas.microsoft.com/office/powerpoint/2010/main" val="42854318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u="sng" dirty="0"/>
              <a:t>Tumour growth – Sigmoidal functions</a:t>
            </a:r>
          </a:p>
        </p:txBody>
      </p:sp>
      <p:sp>
        <p:nvSpPr>
          <p:cNvPr id="3" name="Content Placeholder 2"/>
          <p:cNvSpPr>
            <a:spLocks noGrp="1"/>
          </p:cNvSpPr>
          <p:nvPr>
            <p:ph idx="1"/>
          </p:nvPr>
        </p:nvSpPr>
        <p:spPr>
          <a:xfrm>
            <a:off x="457200" y="1295400"/>
            <a:ext cx="8229600" cy="4525963"/>
          </a:xfrm>
        </p:spPr>
        <p:txBody>
          <a:bodyPr>
            <a:noAutofit/>
          </a:bodyPr>
          <a:lstStyle/>
          <a:p>
            <a:r>
              <a:rPr lang="en-GB" sz="2000" dirty="0"/>
              <a:t>Sigmoid functions are ‘s’ shaped curves. Broadly speaking, in vivo tumour growth can be described by them. </a:t>
            </a:r>
          </a:p>
          <a:p>
            <a:endParaRPr lang="en-GB" sz="2000" dirty="0"/>
          </a:p>
          <a:p>
            <a:r>
              <a:rPr lang="en-GB" sz="2000" dirty="0"/>
              <a:t>There are MANY different ways to produce a sigmoid! </a:t>
            </a:r>
          </a:p>
          <a:p>
            <a:endParaRPr lang="en-GB" sz="2000" dirty="0"/>
          </a:p>
        </p:txBody>
      </p:sp>
      <p:pic>
        <p:nvPicPr>
          <p:cNvPr id="3076" name="Picture 4" descr="https://upload.wikimedia.org/wikipedia/commons/thumb/6/6f/Gjl-t%28x%29.svg/700px-Gjl-t%28x%29.svg.png">
            <a:extLst>
              <a:ext uri="{FF2B5EF4-FFF2-40B4-BE49-F238E27FC236}">
                <a16:creationId xmlns="" xmlns:a16="http://schemas.microsoft.com/office/drawing/2014/main" id="{A5AD510C-BE14-4E9E-BC29-44FBD30CB1A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33400" y="3247029"/>
            <a:ext cx="7848600" cy="33337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 xmlns:a16="http://schemas.microsoft.com/office/drawing/2014/main" id="{826E95CF-7744-4177-995B-688576F88E41}"/>
              </a:ext>
            </a:extLst>
          </p:cNvPr>
          <p:cNvSpPr txBox="1"/>
          <p:nvPr/>
        </p:nvSpPr>
        <p:spPr>
          <a:xfrm>
            <a:off x="609600" y="6611779"/>
            <a:ext cx="7391400" cy="246221"/>
          </a:xfrm>
          <a:prstGeom prst="rect">
            <a:avLst/>
          </a:prstGeom>
          <a:noFill/>
        </p:spPr>
        <p:txBody>
          <a:bodyPr wrap="square" rtlCol="0">
            <a:spAutoFit/>
          </a:bodyPr>
          <a:lstStyle/>
          <a:p>
            <a:r>
              <a:rPr lang="en-GB" sz="1000" i="1" dirty="0"/>
              <a:t>Sigmoid functions (Wikimedia commons, Georg-Johann, 2010)</a:t>
            </a:r>
          </a:p>
        </p:txBody>
      </p:sp>
      <p:sp>
        <p:nvSpPr>
          <p:cNvPr id="7" name="Rectangle 6">
            <a:extLst>
              <a:ext uri="{FF2B5EF4-FFF2-40B4-BE49-F238E27FC236}">
                <a16:creationId xmlns="" xmlns:a16="http://schemas.microsoft.com/office/drawing/2014/main" id="{D2CB4101-69D3-4733-AE09-2844742AEF8C}"/>
              </a:ext>
            </a:extLst>
          </p:cNvPr>
          <p:cNvSpPr/>
          <p:nvPr/>
        </p:nvSpPr>
        <p:spPr>
          <a:xfrm>
            <a:off x="5497535" y="6461125"/>
            <a:ext cx="3634841" cy="369332"/>
          </a:xfrm>
          <a:prstGeom prst="rect">
            <a:avLst/>
          </a:prstGeom>
          <a:noFill/>
        </p:spPr>
        <p:txBody>
          <a:bodyPr wrap="none" lIns="91440" tIns="45720" rIns="91440" bIns="45720">
            <a:spAutoFit/>
          </a:bodyPr>
          <a:lstStyle/>
          <a:p>
            <a:pPr algn="ctr"/>
            <a:r>
              <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HOW DO THESE APPLY TO CANCER? </a:t>
            </a:r>
            <a:endParaRPr lang="en-US"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1951909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2" presetClass="entr" presetSubtype="4"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ppt_x"/>
                                          </p:val>
                                        </p:tav>
                                        <p:tav tm="100000">
                                          <p:val>
                                            <p:strVal val="#ppt_x"/>
                                          </p:val>
                                        </p:tav>
                                      </p:tavLst>
                                    </p:anim>
                                    <p:anim calcmode="lin" valueType="num">
                                      <p:cBhvr additive="base">
                                        <p:cTn id="1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TotalTime>
  <Words>2189</Words>
  <Application>Microsoft Office PowerPoint</Application>
  <PresentationFormat>On-screen Show (4:3)</PresentationFormat>
  <Paragraphs>260</Paragraphs>
  <Slides>36</Slides>
  <Notes>0</Notes>
  <HiddenSlides>0</HiddenSlides>
  <MMClips>3</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Office Theme</vt:lpstr>
      <vt:lpstr>Tumour Modelling Part 2:  Intro to Modelling Cancer</vt:lpstr>
      <vt:lpstr>Refreshing our knowledge</vt:lpstr>
      <vt:lpstr>Exponential growth in biology</vt:lpstr>
      <vt:lpstr>Real solid tumours</vt:lpstr>
      <vt:lpstr>Observations </vt:lpstr>
      <vt:lpstr>An important definition issue</vt:lpstr>
      <vt:lpstr>An important definition issue</vt:lpstr>
      <vt:lpstr>Carrying Capacity </vt:lpstr>
      <vt:lpstr>Tumour growth – Sigmoidal functions</vt:lpstr>
      <vt:lpstr>Tumour growth – Mendelsohn </vt:lpstr>
      <vt:lpstr>Tumour growth – Mendelsohn </vt:lpstr>
      <vt:lpstr>Tumour growth – Gompertzian</vt:lpstr>
      <vt:lpstr>Tumour growth – Gompertzian</vt:lpstr>
      <vt:lpstr>PowerPoint Presentation</vt:lpstr>
      <vt:lpstr>Tumour growth – Logistic growth </vt:lpstr>
      <vt:lpstr>Classical tumour growth forms</vt:lpstr>
      <vt:lpstr>Tumour spheroids</vt:lpstr>
      <vt:lpstr>Tumour spheroids</vt:lpstr>
      <vt:lpstr>Tumour spheroids</vt:lpstr>
      <vt:lpstr>PowerPoint Presentation</vt:lpstr>
      <vt:lpstr>PowerPoint Presentation</vt:lpstr>
      <vt:lpstr>PowerPoint Presentation</vt:lpstr>
      <vt:lpstr>PowerPoint Presentation</vt:lpstr>
      <vt:lpstr>PowerPoint Presentation</vt:lpstr>
      <vt:lpstr>PowerPoint Presentation</vt:lpstr>
      <vt:lpstr>Vascular tumours </vt:lpstr>
      <vt:lpstr>Modelling angiogenesis </vt:lpstr>
      <vt:lpstr>Modelling vessel oxygen supply </vt:lpstr>
      <vt:lpstr>Tumour heterogeneity </vt:lpstr>
      <vt:lpstr>Tumour heterogeneity </vt:lpstr>
      <vt:lpstr>PowerPoint Presentation</vt:lpstr>
      <vt:lpstr>PowerPoint Presentation</vt:lpstr>
      <vt:lpstr>PowerPoint Presentation</vt:lpstr>
      <vt:lpstr>More on ABMs</vt:lpstr>
      <vt:lpstr>PowerPoint Presentation</vt:lpstr>
      <vt:lpstr>Tumour modelling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DRG</dc:creator>
  <cp:lastModifiedBy>DRG</cp:lastModifiedBy>
  <cp:revision>152</cp:revision>
  <dcterms:created xsi:type="dcterms:W3CDTF">2017-03-31T10:15:31Z</dcterms:created>
  <dcterms:modified xsi:type="dcterms:W3CDTF">2018-02-17T17:21:17Z</dcterms:modified>
</cp:coreProperties>
</file>